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5" r:id="rId6"/>
    <p:sldId id="266" r:id="rId7"/>
    <p:sldId id="267" r:id="rId8"/>
    <p:sldId id="268" r:id="rId9"/>
    <p:sldId id="27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58" r:id="rId18"/>
    <p:sldId id="276" r:id="rId19"/>
    <p:sldId id="278" r:id="rId20"/>
    <p:sldId id="279" r:id="rId21"/>
    <p:sldId id="280" r:id="rId22"/>
    <p:sldId id="281" r:id="rId23"/>
    <p:sldId id="283" r:id="rId24"/>
    <p:sldId id="284" r:id="rId25"/>
    <p:sldId id="264" r:id="rId26"/>
    <p:sldId id="286" r:id="rId27"/>
    <p:sldId id="287" r:id="rId28"/>
    <p:sldId id="257" r:id="rId29"/>
    <p:sldId id="285" r:id="rId30"/>
    <p:sldId id="282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E5B6B62-3CA6-4D59-B563-E28CA7DEE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9AABC6B9-44EA-48B0-A478-BCAF3F3EB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5BFE804-F179-4811-A706-637C072B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E92477B-8CF2-4141-A2F3-626EDE47D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1815D32-8F40-4E19-8809-95EF81C9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80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BFCEE6A-69CA-40FA-8818-1510CF3F5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F73DB9CC-9FA9-4800-AB54-F53002487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E087965-9D3A-45DA-8BC5-95CBED2A3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281C32D-AEF4-4BA3-8DB9-FFCC4D45B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EAA976F0-A180-48F0-9968-C18E75A7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51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1557FCDE-6138-4B4A-A1B4-504DB6779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DCE9CE35-3A90-47FB-98A4-CD02C17CC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E5AFA6B-F735-4289-89B9-99F66005F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C95E474-3D77-4856-99AD-2329E3B5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4686572-2F24-4A01-8D41-321988EA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892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E5576C3-5AF5-4C03-8BDD-4F5C821BF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CB7B0C9-E85D-4B25-9CAB-BB4AA5B3C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32CD830-0961-4E04-85BD-DE201113B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AF87850-C254-4A79-A1F4-33F61B4D8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BA258AD-C80C-4120-BDB9-1776FF8A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91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8EA3C6D-A7EE-460E-8BA4-360C499F4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4859397-FD8B-433B-8DFC-66CC83FD4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4353174-955C-4A77-9710-DB0DE3B9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99CD543-0DFA-4BB3-B30F-BD5D64655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06A40D74-7C97-4F69-B443-64FC016A2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15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4DD3DFC-8267-48C8-B327-522F3E9AD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6165139-B332-489A-8DA6-BA788418F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58F87CF5-FE54-499C-AC52-BEFFD188E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0989E212-F2CF-4FF1-AE55-8CDAC0A5A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21E90ED9-3955-485C-9414-6C58742BA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0ABCEDC6-7298-4318-8BE6-30B1505ED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035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9AEEB16-7696-43B3-8869-3B04E5C2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ADE5ABB-9920-4917-A33F-FED1A95A7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984B671D-CECE-4B94-90FB-42EBBD6DC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3CC753BE-6FE2-4073-8ECC-C12C527BE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15187623-6540-4D59-A5AA-1851648F6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EACF2DD-9AED-4944-8F77-3AEA020BD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30DFCC7C-92FA-4B3A-ACC1-F5B8CEB93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D6F7A7AC-C354-4021-928D-78CF937E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4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37C772B-B98F-4A0A-972B-32C0E3E8A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DBC89EB2-6829-4878-ACF2-0861E879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8CB2B7A7-D5CB-4035-8BFE-C58D0E09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5F6DA86C-7E25-4F3D-A534-8731919A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800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71ADF2B-6891-422B-919F-1B6F6860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9135BC3F-9724-4EED-95D4-138108912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CEF8F3E0-1EB8-4AFA-89E0-C2C4A7AD5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37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0FDD1AC-6B63-41E8-B55C-E2AB3B2D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0A48D45-E59F-4E66-A5F6-5660A486D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2C32739A-0BD3-42C8-9155-D10DA750E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F840BA1-98CA-4910-83E6-BEE980359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BDB274F-BC38-44AA-B287-043A9AB1C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2DA192DF-3D9A-47FC-A0A1-E8259EC5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118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8FD7E2A-846A-45B0-B035-54E1091E2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29672DAE-6828-42D9-B4CB-40376BD2F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D6B0F5DD-B143-45E3-AF70-ED7471D48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9451912-9978-47FC-88A5-81E61CBE7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8FDBA63-D02A-447C-9609-5ADD1A2D5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B966D900-75FE-4E5D-92C0-BD60DD2D9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670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7D1AAC78-54B9-4BE2-A605-C2E75CA68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AA47025-E4F6-4115-9E40-7FDBD1908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F84460F-2601-41F0-97DF-4B358A972C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39B13-6B9A-4B3A-BEDB-76B2013B1C12}" type="datetimeFigureOut">
              <a:rPr lang="pl-PL" smtClean="0"/>
              <a:t>2020-11-13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44ED213-906E-435E-BDAC-FD55161BD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740CA5C-88E2-49BF-B31B-44D9804CE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71CB-E667-4991-8E7E-17ECCB80F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97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70C0"/>
                </a:solidFill>
              </a:rPr>
              <a:t>                    Pracownicze Plany Kapitałowe-    </a:t>
            </a:r>
            <a:br>
              <a:rPr lang="pl-PL" b="1" dirty="0" smtClean="0">
                <a:solidFill>
                  <a:srgbClr val="0070C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 </a:t>
            </a:r>
            <a:r>
              <a:rPr lang="pl-PL" b="1" dirty="0" smtClean="0">
                <a:solidFill>
                  <a:srgbClr val="0070C0"/>
                </a:solidFill>
              </a:rPr>
              <a:t>                               Podstawa </a:t>
            </a:r>
            <a:r>
              <a:rPr lang="pl-PL" b="1" dirty="0">
                <a:solidFill>
                  <a:srgbClr val="0070C0"/>
                </a:solidFill>
              </a:rPr>
              <a:t>prawna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ustawa </a:t>
            </a:r>
            <a:r>
              <a:rPr lang="pl-PL" dirty="0"/>
              <a:t>z dnia 4 października 2018 r. o pracowniczych planach kapitałowych (Dz. U. poz. 2215, z 2019 r. poz. 1074 i 1572 oraz z 2020 r. poz. 568 ze zm</a:t>
            </a:r>
            <a:r>
              <a:rPr lang="pl-PL" dirty="0" smtClean="0"/>
              <a:t>.)</a:t>
            </a:r>
          </a:p>
          <a:p>
            <a:r>
              <a:rPr lang="pl-PL" dirty="0" smtClean="0"/>
              <a:t> </a:t>
            </a:r>
            <a:r>
              <a:rPr lang="pl-PL" dirty="0"/>
              <a:t>Na pracowniczy plan kapitałowy u pracodawcy składają się :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</a:t>
            </a:r>
            <a:r>
              <a:rPr lang="pl-PL" dirty="0"/>
              <a:t>umowa o zarządzanie PPK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</a:t>
            </a:r>
            <a:r>
              <a:rPr lang="pl-PL" dirty="0"/>
              <a:t>umowa o prowadzenie PPK. </a:t>
            </a:r>
            <a:endParaRPr lang="pl-PL" dirty="0" smtClean="0"/>
          </a:p>
          <a:p>
            <a:r>
              <a:rPr lang="pl-PL" dirty="0" smtClean="0"/>
              <a:t>Regulują </a:t>
            </a:r>
            <a:r>
              <a:rPr lang="pl-PL" dirty="0"/>
              <a:t>one szczegółowo prawa i obowiązki uczestników PPK</a:t>
            </a:r>
          </a:p>
        </p:txBody>
      </p:sp>
    </p:spTree>
    <p:extLst>
      <p:ext uri="{BB962C8B-B14F-4D97-AF65-F5344CB8AC3E}">
        <p14:creationId xmlns:p14="http://schemas.microsoft.com/office/powerpoint/2010/main" val="2750298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Wybór instytucji finansowej, która utworzy rachunki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555171" y="1859340"/>
            <a:ext cx="112993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 smtClean="0"/>
              <a:t>• </a:t>
            </a:r>
            <a:r>
              <a:rPr lang="pl-PL" sz="3200" dirty="0"/>
              <a:t>art. 54 znowelizowanej Tarczy 4.0., czyli ustawy o </a:t>
            </a:r>
            <a:r>
              <a:rPr lang="pl-PL" sz="3200" dirty="0" smtClean="0"/>
              <a:t>dopłatach </a:t>
            </a:r>
            <a:r>
              <a:rPr lang="pl-PL" sz="3200" dirty="0"/>
              <a:t>do oprocentowania kredytów bankowych udzielanych przedsiębiorcom dotkniętym skutkami COVID-19,wprowadził zmiany w art. 7 ustawy o pracowniczych planach kapitałowych</a:t>
            </a:r>
            <a:r>
              <a:rPr lang="pl-PL" sz="3200" dirty="0" smtClean="0"/>
              <a:t>.                        </a:t>
            </a:r>
            <a:r>
              <a:rPr lang="pl-PL" sz="3200" dirty="0"/>
              <a:t>• Zgodnie z nową regulacją wójt, burmistrz, prezydent miasta, zarząd powiatu albo zarząd województwa będzie mógł, w imieniu podmiotów zatrudniających, będących jednostkami organizacyjnymi danej jednostki samorządu terytorialnego, dokonać wyboru instytucji finansowej, z którą te podmioty zatrudniające zawrą umowy o zarządzanie PPK.</a:t>
            </a:r>
          </a:p>
        </p:txBody>
      </p:sp>
    </p:spTree>
    <p:extLst>
      <p:ext uri="{BB962C8B-B14F-4D97-AF65-F5344CB8AC3E}">
        <p14:creationId xmlns:p14="http://schemas.microsoft.com/office/powerpoint/2010/main" val="2604973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Ryzyko inwestycyjne</a:t>
            </a:r>
          </a:p>
        </p:txBody>
      </p:sp>
      <p:sp>
        <p:nvSpPr>
          <p:cNvPr id="3" name="Prostokąt 2"/>
          <p:cNvSpPr/>
          <p:nvPr/>
        </p:nvSpPr>
        <p:spPr>
          <a:xfrm>
            <a:off x="291193" y="1690688"/>
            <a:ext cx="116096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 smtClean="0">
                <a:solidFill>
                  <a:srgbClr val="FF0000"/>
                </a:solidFill>
              </a:rPr>
              <a:t>Ryzyko </a:t>
            </a:r>
            <a:r>
              <a:rPr lang="pl-PL" sz="4400" dirty="0">
                <a:solidFill>
                  <a:srgbClr val="FF0000"/>
                </a:solidFill>
              </a:rPr>
              <a:t>inwestycyjne związane z gromadzeniem środków w ramach PPK spoczywa wyłącznie na uczestniku PPK. </a:t>
            </a:r>
            <a:r>
              <a:rPr lang="pl-PL" sz="4400" dirty="0"/>
              <a:t>Pracodawca jest podmiotem odpowiedzialnym za prawidłowe prowadzenie PPK, w tym za terminowe i prawidłowe naliczanie wpłat do PPK.</a:t>
            </a:r>
          </a:p>
        </p:txBody>
      </p:sp>
    </p:spTree>
    <p:extLst>
      <p:ext uri="{BB962C8B-B14F-4D97-AF65-F5344CB8AC3E}">
        <p14:creationId xmlns:p14="http://schemas.microsoft.com/office/powerpoint/2010/main" val="1825545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9857" y="273052"/>
            <a:ext cx="11478986" cy="434974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  </a:t>
            </a:r>
            <a:r>
              <a:rPr lang="pl-PL" b="1" dirty="0" smtClean="0">
                <a:solidFill>
                  <a:srgbClr val="00B0F0"/>
                </a:solidFill>
              </a:rPr>
              <a:t>Najważniejsze </a:t>
            </a:r>
            <a:r>
              <a:rPr lang="pl-PL" b="1" dirty="0">
                <a:solidFill>
                  <a:srgbClr val="00B0F0"/>
                </a:solidFill>
              </a:rPr>
              <a:t>pojęcia związane z programem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310243" y="800100"/>
            <a:ext cx="113156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>
                <a:solidFill>
                  <a:srgbClr val="FF0000"/>
                </a:solidFill>
              </a:rPr>
              <a:t>Fundusz </a:t>
            </a:r>
            <a:r>
              <a:rPr lang="pl-PL" sz="3600" dirty="0">
                <a:solidFill>
                  <a:srgbClr val="FF0000"/>
                </a:solidFill>
              </a:rPr>
              <a:t>zdefiniowanej daty </a:t>
            </a:r>
            <a:r>
              <a:rPr lang="pl-PL" sz="3600" dirty="0"/>
              <a:t>– fundusz inwestycyjny, fundusz emerytalny lub ubezpieczeniowy fundusz kapitałowy, który automatycznie zmienia politykę inwestycyjną, ograniczając poziom ryzyka w zależności od wieku uczestnika PPK. </a:t>
            </a:r>
            <a:r>
              <a:rPr lang="pl-PL" sz="3600" b="1" u="sng" dirty="0" smtClean="0"/>
              <a:t>Opierają </a:t>
            </a:r>
            <a:r>
              <a:rPr lang="pl-PL" sz="3600" b="1" u="sng" dirty="0"/>
              <a:t>się na zasadzie: </a:t>
            </a:r>
            <a:r>
              <a:rPr lang="pl-PL" sz="3600" dirty="0"/>
              <a:t>im starszy pracownik, tym pewniejsze inwestycje. </a:t>
            </a:r>
            <a:endParaRPr lang="pl-PL" sz="3600" dirty="0" smtClean="0"/>
          </a:p>
          <a:p>
            <a:r>
              <a:rPr lang="pl-PL" sz="3600" dirty="0" smtClean="0"/>
              <a:t>W </a:t>
            </a:r>
            <a:r>
              <a:rPr lang="pl-PL" sz="3600" dirty="0"/>
              <a:t>praktyce oznacza to podział inwestycji między instrumenty finansowe o charakterze udziałowym (akcje) </a:t>
            </a:r>
            <a:r>
              <a:rPr lang="pl-PL" sz="3600" dirty="0" smtClean="0"/>
              <a:t>                  i </a:t>
            </a:r>
            <a:r>
              <a:rPr lang="pl-PL" sz="3600" dirty="0"/>
              <a:t>dłużnym (bony skarbowe, obligacje</a:t>
            </a:r>
            <a:r>
              <a:rPr lang="pl-PL" sz="3600" dirty="0" smtClean="0"/>
              <a:t>).</a:t>
            </a:r>
          </a:p>
          <a:p>
            <a:r>
              <a:rPr lang="pl-PL" sz="3600" i="1" dirty="0" smtClean="0">
                <a:solidFill>
                  <a:srgbClr val="FF0000"/>
                </a:solidFill>
              </a:rPr>
              <a:t>Im pracownik starszy to większy udział o charakterze dłużnym</a:t>
            </a:r>
            <a:endParaRPr lang="pl-PL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571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514" y="0"/>
            <a:ext cx="11413672" cy="128995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Pracownik, zatrudniony, osoba zatrudniona </a:t>
            </a:r>
            <a:r>
              <a:rPr lang="pl-PL" b="1" dirty="0" smtClean="0">
                <a:solidFill>
                  <a:srgbClr val="00B0F0"/>
                </a:solidFill>
              </a:rPr>
              <a:t>                         w </a:t>
            </a:r>
            <a:r>
              <a:rPr lang="pl-PL" b="1" dirty="0">
                <a:solidFill>
                  <a:srgbClr val="00B0F0"/>
                </a:solidFill>
              </a:rPr>
              <a:t>rozumieniu ustawy o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285750" y="1045029"/>
            <a:ext cx="115198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 smtClean="0"/>
              <a:t>-pracownicy </a:t>
            </a:r>
            <a:r>
              <a:rPr lang="pl-PL" sz="3200" dirty="0"/>
              <a:t>zatrudnieni na podstawie umowy o pracę, powołania, wyboru, </a:t>
            </a:r>
            <a:r>
              <a:rPr lang="pl-PL" sz="3200" dirty="0" smtClean="0"/>
              <a:t>mianowania </a:t>
            </a:r>
          </a:p>
          <a:p>
            <a:r>
              <a:rPr lang="pl-PL" sz="3200" dirty="0" smtClean="0"/>
              <a:t>-osoby </a:t>
            </a:r>
            <a:r>
              <a:rPr lang="pl-PL" sz="3200" dirty="0"/>
              <a:t>fizyczne wykonujące pracę nakładczą, które ukończyły 18 rok życia; </a:t>
            </a:r>
            <a:endParaRPr lang="pl-PL" sz="3200" dirty="0" smtClean="0"/>
          </a:p>
          <a:p>
            <a:r>
              <a:rPr lang="pl-PL" sz="3600" dirty="0" smtClean="0"/>
              <a:t>–</a:t>
            </a:r>
            <a:r>
              <a:rPr lang="pl-PL" sz="3200" dirty="0"/>
              <a:t>osoby fizyczne, które ukończyły 18 rok życia, wykonujące pracę na podstawie umowy agencyjnej lub umowy zlecenia albo innej umowy o świadczenie usług </a:t>
            </a:r>
            <a:endParaRPr lang="pl-PL" sz="2000" dirty="0" smtClean="0"/>
          </a:p>
          <a:p>
            <a:r>
              <a:rPr lang="pl-PL" sz="2000" dirty="0" smtClean="0">
                <a:solidFill>
                  <a:srgbClr val="FF0000"/>
                </a:solidFill>
              </a:rPr>
              <a:t>-</a:t>
            </a:r>
            <a:r>
              <a:rPr lang="pl-PL" sz="2000" dirty="0"/>
              <a:t> </a:t>
            </a:r>
            <a:r>
              <a:rPr lang="pl-PL" sz="3200" dirty="0" smtClean="0"/>
              <a:t>osoby </a:t>
            </a:r>
            <a:r>
              <a:rPr lang="pl-PL" sz="3200" dirty="0"/>
              <a:t>przebywające na urlopach wychowawczych lub pobierające zasiłek macierzyński lub zasiłek w wysokości zasiłku macierzyńskiego</a:t>
            </a:r>
            <a:r>
              <a:rPr lang="pl-PL" sz="2000" dirty="0"/>
              <a:t>.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pl-PL" sz="2000" dirty="0">
                <a:solidFill>
                  <a:srgbClr val="FF0000"/>
                </a:solidFill>
              </a:rPr>
              <a:t>podlegający obowiązkowo ubezpieczeniom emerytalnemu i rentowym z tych tytułów w Rzeczypospolitej Polskiej, w rozumieniu ustawy z dnia 13 października 1998 r. o systemie ubezpieczeń społecznych (Dz.U. z 2019 r., poz. 300 z </a:t>
            </a:r>
            <a:r>
              <a:rPr lang="pl-PL" sz="2000" dirty="0" err="1">
                <a:solidFill>
                  <a:srgbClr val="FF0000"/>
                </a:solidFill>
              </a:rPr>
              <a:t>pózn</a:t>
            </a:r>
            <a:r>
              <a:rPr lang="pl-PL" sz="2000" dirty="0">
                <a:solidFill>
                  <a:srgbClr val="FF0000"/>
                </a:solidFill>
              </a:rPr>
              <a:t>. zm</a:t>
            </a:r>
            <a:r>
              <a:rPr lang="pl-PL" sz="2000" dirty="0" smtClean="0">
                <a:solidFill>
                  <a:srgbClr val="FF0000"/>
                </a:solidFill>
              </a:rPr>
              <a:t>.).</a:t>
            </a:r>
          </a:p>
          <a:p>
            <a:r>
              <a:rPr lang="pl-PL" sz="2000" dirty="0">
                <a:solidFill>
                  <a:srgbClr val="FF0000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55252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1935" y="0"/>
            <a:ext cx="10515600" cy="1347788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>
                <a:solidFill>
                  <a:srgbClr val="00B0F0"/>
                </a:solidFill>
              </a:rPr>
              <a:t>Zawarcie umowy o prowadzenie PPK w imieniu osoby zatrudnionej, nieobecnej w pracy w dniu zawarcia tej umowy </a:t>
            </a:r>
            <a:r>
              <a:rPr lang="pl-PL" sz="3600" b="1" dirty="0" smtClean="0">
                <a:solidFill>
                  <a:srgbClr val="00B0F0"/>
                </a:solidFill>
              </a:rPr>
              <a:t/>
            </a:r>
            <a:br>
              <a:rPr lang="pl-PL" sz="3600" b="1" dirty="0" smtClean="0">
                <a:solidFill>
                  <a:srgbClr val="00B0F0"/>
                </a:solidFill>
              </a:rPr>
            </a:br>
            <a:r>
              <a:rPr lang="pl-PL" sz="3600" b="1" dirty="0" smtClean="0"/>
              <a:t>Przyczyna </a:t>
            </a:r>
            <a:r>
              <a:rPr lang="pl-PL" sz="3600" b="1" dirty="0"/>
              <a:t>nieobecności Obowiązek zawarcia</a:t>
            </a:r>
          </a:p>
        </p:txBody>
      </p:sp>
      <p:sp>
        <p:nvSpPr>
          <p:cNvPr id="3" name="Prostokąt 2"/>
          <p:cNvSpPr/>
          <p:nvPr/>
        </p:nvSpPr>
        <p:spPr>
          <a:xfrm>
            <a:off x="1110343" y="1208315"/>
            <a:ext cx="9617527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3200" dirty="0" smtClean="0"/>
              <a:t>Urlop wychowawczy  </a:t>
            </a:r>
            <a:r>
              <a:rPr lang="pl-PL" sz="3200" dirty="0">
                <a:solidFill>
                  <a:srgbClr val="00B050"/>
                </a:solidFill>
              </a:rPr>
              <a:t>Tak</a:t>
            </a:r>
            <a:r>
              <a:rPr lang="pl-PL" sz="3200" dirty="0"/>
              <a:t> </a:t>
            </a:r>
            <a:endParaRPr lang="pl-PL" sz="3200" dirty="0" smtClean="0"/>
          </a:p>
          <a:p>
            <a:r>
              <a:rPr lang="pl-PL" sz="3200" dirty="0" smtClean="0"/>
              <a:t>Urlop </a:t>
            </a:r>
            <a:r>
              <a:rPr lang="pl-PL" sz="3200" dirty="0"/>
              <a:t>macierzyński, urlop na warunkach urlopu macierzyńskiego, urlop rodzicielski, urlop ojcowski, a w przypadku osób niebędących pracownikami ich nieobecność w okresie pobierania zasiłku macierzyńskiego lub zasiłku w wysokości zasiłku macierzyńskiego. </a:t>
            </a:r>
            <a:r>
              <a:rPr lang="pl-PL" sz="3200" dirty="0">
                <a:solidFill>
                  <a:srgbClr val="00B050"/>
                </a:solidFill>
              </a:rPr>
              <a:t>Tak</a:t>
            </a:r>
            <a:r>
              <a:rPr lang="pl-PL" sz="3200" dirty="0"/>
              <a:t> </a:t>
            </a:r>
            <a:endParaRPr lang="pl-PL" sz="3200" dirty="0" smtClean="0"/>
          </a:p>
          <a:p>
            <a:r>
              <a:rPr lang="pl-PL" sz="3200" dirty="0" smtClean="0"/>
              <a:t>Świadczenie </a:t>
            </a:r>
            <a:r>
              <a:rPr lang="pl-PL" sz="3200" dirty="0"/>
              <a:t>rehabilitacyjne </a:t>
            </a:r>
            <a:r>
              <a:rPr lang="pl-PL" sz="3200" dirty="0">
                <a:solidFill>
                  <a:srgbClr val="00B050"/>
                </a:solidFill>
              </a:rPr>
              <a:t>Tak </a:t>
            </a:r>
            <a:endParaRPr lang="pl-PL" sz="3200" dirty="0" smtClean="0">
              <a:solidFill>
                <a:srgbClr val="00B050"/>
              </a:solidFill>
            </a:endParaRPr>
          </a:p>
          <a:p>
            <a:r>
              <a:rPr lang="pl-PL" sz="3200" dirty="0" smtClean="0"/>
              <a:t>Zwolnienie </a:t>
            </a:r>
            <a:r>
              <a:rPr lang="pl-PL" sz="3200" dirty="0"/>
              <a:t>lekarskie w związku z chorobą lub koniecznością sprawowania osobistej opieki nad dzieckiem lub innym chorym członkiem rodziny</a:t>
            </a:r>
            <a:r>
              <a:rPr lang="pl-PL" sz="3200" dirty="0">
                <a:solidFill>
                  <a:srgbClr val="00B050"/>
                </a:solidFill>
              </a:rPr>
              <a:t> Tak </a:t>
            </a:r>
            <a:endParaRPr lang="pl-PL" sz="32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407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6957" y="365125"/>
            <a:ext cx="11206843" cy="1325563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>
                <a:solidFill>
                  <a:srgbClr val="00B0F0"/>
                </a:solidFill>
              </a:rPr>
              <a:t>Zawarcie umowy o prowadzenie PPK w imieniu osoby zatrudnionej, nieobecnej w pracy w dniu zawarcia tej umowy Przyczyna nieobecności Obowiązek zawarcia</a:t>
            </a:r>
          </a:p>
        </p:txBody>
      </p:sp>
      <p:sp>
        <p:nvSpPr>
          <p:cNvPr id="4" name="Prostokąt 3"/>
          <p:cNvSpPr/>
          <p:nvPr/>
        </p:nvSpPr>
        <p:spPr>
          <a:xfrm>
            <a:off x="146958" y="2136339"/>
            <a:ext cx="120450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/>
              <a:t>Urlop bezpłatny </a:t>
            </a:r>
            <a:endParaRPr lang="pl-PL" sz="3200" b="1" dirty="0" smtClean="0"/>
          </a:p>
          <a:p>
            <a:r>
              <a:rPr lang="pl-PL" sz="3200" dirty="0" smtClean="0">
                <a:solidFill>
                  <a:srgbClr val="00B050"/>
                </a:solidFill>
              </a:rPr>
              <a:t>Tak</a:t>
            </a:r>
            <a:r>
              <a:rPr lang="pl-PL" sz="3200" dirty="0">
                <a:solidFill>
                  <a:srgbClr val="00B050"/>
                </a:solidFill>
              </a:rPr>
              <a:t>, </a:t>
            </a:r>
            <a:r>
              <a:rPr lang="pl-PL" sz="3200" dirty="0"/>
              <a:t>jeżeli w miesiącu, w którym zawierana jest umowa o prowadzenie PPK, pracownik przebywa na urlopie bezpłatnym i otrzyma/ł w tym miesiącu przychód, który stanowi podstawę wymiaru składek na ubezpieczenia emerytalne i </a:t>
            </a:r>
            <a:r>
              <a:rPr lang="pl-PL" sz="3200" dirty="0" smtClean="0"/>
              <a:t>rentowe</a:t>
            </a:r>
          </a:p>
          <a:p>
            <a:r>
              <a:rPr lang="pl-PL" sz="3200" dirty="0" smtClean="0">
                <a:solidFill>
                  <a:srgbClr val="FF0000"/>
                </a:solidFill>
              </a:rPr>
              <a:t>Nie</a:t>
            </a:r>
            <a:r>
              <a:rPr lang="pl-PL" sz="3200" dirty="0"/>
              <a:t>, jeżeli w miesiącu, w którym zawierana jest umowa o prowadzenie PPK, pracownik przebywa na urlopie bezpłatnym i nie otrzyma/ł w tym miesiącu przychodu, który stanowi podstawę wymiaru składek na ubezpieczenia emerytalne i rentowe.</a:t>
            </a:r>
          </a:p>
        </p:txBody>
      </p:sp>
    </p:spTree>
    <p:extLst>
      <p:ext uri="{BB962C8B-B14F-4D97-AF65-F5344CB8AC3E}">
        <p14:creationId xmlns:p14="http://schemas.microsoft.com/office/powerpoint/2010/main" val="2842306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5592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Struktura składek</a:t>
            </a:r>
          </a:p>
        </p:txBody>
      </p:sp>
      <p:sp>
        <p:nvSpPr>
          <p:cNvPr id="3" name="Prostokąt 2"/>
          <p:cNvSpPr/>
          <p:nvPr/>
        </p:nvSpPr>
        <p:spPr>
          <a:xfrm>
            <a:off x="4044042" y="832757"/>
            <a:ext cx="78758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>
                <a:solidFill>
                  <a:srgbClr val="0070C0"/>
                </a:solidFill>
              </a:rPr>
              <a:t>otrzymają </a:t>
            </a:r>
            <a:r>
              <a:rPr lang="pl-PL" sz="3600" dirty="0">
                <a:solidFill>
                  <a:srgbClr val="0070C0"/>
                </a:solidFill>
              </a:rPr>
              <a:t>pracownicy, którzy przez co najmniej 3 pełne </a:t>
            </a:r>
            <a:r>
              <a:rPr lang="pl-PL" sz="3600" dirty="0" smtClean="0">
                <a:solidFill>
                  <a:srgbClr val="0070C0"/>
                </a:solidFill>
              </a:rPr>
              <a:t>miesiące będą </a:t>
            </a:r>
            <a:r>
              <a:rPr lang="pl-PL" sz="3600" dirty="0">
                <a:solidFill>
                  <a:srgbClr val="0070C0"/>
                </a:solidFill>
              </a:rPr>
              <a:t>uczestnikami PPK i za co najmniej 3 </a:t>
            </a:r>
            <a:r>
              <a:rPr lang="pl-PL" sz="3600" dirty="0" smtClean="0">
                <a:solidFill>
                  <a:srgbClr val="0070C0"/>
                </a:solidFill>
              </a:rPr>
              <a:t>miesiące dokonają </a:t>
            </a:r>
            <a:r>
              <a:rPr lang="pl-PL" sz="3600" dirty="0">
                <a:solidFill>
                  <a:srgbClr val="0070C0"/>
                </a:solidFill>
              </a:rPr>
              <a:t>wpłat podstawowych. </a:t>
            </a:r>
          </a:p>
        </p:txBody>
      </p:sp>
      <p:sp>
        <p:nvSpPr>
          <p:cNvPr id="4" name="Prostokąt 3"/>
          <p:cNvSpPr/>
          <p:nvPr/>
        </p:nvSpPr>
        <p:spPr>
          <a:xfrm>
            <a:off x="0" y="1263644"/>
            <a:ext cx="42291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dirty="0" smtClean="0">
                <a:solidFill>
                  <a:srgbClr val="00B050"/>
                </a:solidFill>
              </a:rPr>
              <a:t>Wpłatę powitalną </a:t>
            </a:r>
          </a:p>
          <a:p>
            <a:pPr algn="ctr"/>
            <a:r>
              <a:rPr lang="pl-PL" sz="4400" dirty="0" smtClean="0">
                <a:solidFill>
                  <a:srgbClr val="00B050"/>
                </a:solidFill>
              </a:rPr>
              <a:t>(</a:t>
            </a:r>
            <a:r>
              <a:rPr lang="pl-PL" sz="4400" dirty="0">
                <a:solidFill>
                  <a:srgbClr val="00B050"/>
                </a:solidFill>
              </a:rPr>
              <a:t>250 zł) </a:t>
            </a:r>
          </a:p>
        </p:txBody>
      </p:sp>
      <p:sp>
        <p:nvSpPr>
          <p:cNvPr id="5" name="Prostokąt 4"/>
          <p:cNvSpPr/>
          <p:nvPr/>
        </p:nvSpPr>
        <p:spPr>
          <a:xfrm>
            <a:off x="43329" y="3681687"/>
            <a:ext cx="343465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000" dirty="0" smtClean="0">
                <a:solidFill>
                  <a:srgbClr val="00B050"/>
                </a:solidFill>
              </a:rPr>
              <a:t>Dopłatę roczną </a:t>
            </a:r>
          </a:p>
          <a:p>
            <a:pPr algn="ctr"/>
            <a:r>
              <a:rPr lang="pl-PL" sz="4000" dirty="0" smtClean="0">
                <a:solidFill>
                  <a:srgbClr val="00B050"/>
                </a:solidFill>
              </a:rPr>
              <a:t>(</a:t>
            </a:r>
            <a:r>
              <a:rPr lang="pl-PL" sz="4000" dirty="0">
                <a:solidFill>
                  <a:srgbClr val="00B050"/>
                </a:solidFill>
              </a:rPr>
              <a:t>240 zł</a:t>
            </a:r>
            <a:r>
              <a:rPr lang="pl-PL" sz="4000" dirty="0"/>
              <a:t>)</a:t>
            </a:r>
          </a:p>
        </p:txBody>
      </p:sp>
      <p:sp>
        <p:nvSpPr>
          <p:cNvPr id="6" name="Prostokąt 5"/>
          <p:cNvSpPr/>
          <p:nvPr/>
        </p:nvSpPr>
        <p:spPr>
          <a:xfrm>
            <a:off x="3216728" y="3235411"/>
            <a:ext cx="912767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otrzymają </a:t>
            </a:r>
            <a:r>
              <a:rPr lang="pl-PL" sz="2800" dirty="0"/>
              <a:t>wszyscy uczestnicy PPK, (poza pewnymi </a:t>
            </a:r>
            <a:r>
              <a:rPr lang="pl-PL" sz="2800" dirty="0" smtClean="0"/>
              <a:t>wyjątkami </a:t>
            </a:r>
            <a:r>
              <a:rPr lang="pl-PL" sz="2800" dirty="0"/>
              <a:t>opisanymi w ustawie) których wpłaty podstawowe i dodatkowe w danym roku </a:t>
            </a:r>
            <a:r>
              <a:rPr lang="pl-PL" sz="2800" dirty="0" smtClean="0"/>
              <a:t>wyniosą </a:t>
            </a:r>
            <a:r>
              <a:rPr lang="pl-PL" sz="2800" dirty="0"/>
              <a:t>co najmniej 3,5% </a:t>
            </a:r>
            <a:r>
              <a:rPr lang="pl-PL" sz="2800" dirty="0" smtClean="0"/>
              <a:t>                            6- krotności </a:t>
            </a:r>
            <a:r>
              <a:rPr lang="pl-PL" sz="2800" dirty="0"/>
              <a:t>minimalnego </a:t>
            </a:r>
            <a:r>
              <a:rPr lang="pl-PL" sz="2800" dirty="0" smtClean="0"/>
              <a:t>wynagrodzenia w </a:t>
            </a:r>
            <a:r>
              <a:rPr lang="pl-PL" sz="2800" dirty="0"/>
              <a:t>roku, za który dopłata jest </a:t>
            </a:r>
            <a:r>
              <a:rPr lang="pl-PL" sz="2800" dirty="0" smtClean="0"/>
              <a:t>należna</a:t>
            </a:r>
            <a:r>
              <a:rPr lang="pl-PL" sz="2800" dirty="0"/>
              <a:t>. Uczestnicy, których wpłaty podstawowe </a:t>
            </a:r>
            <a:r>
              <a:rPr lang="pl-PL" sz="2800" dirty="0" smtClean="0"/>
              <a:t>są niższe niż </a:t>
            </a:r>
            <a:r>
              <a:rPr lang="pl-PL" sz="2800" dirty="0"/>
              <a:t>2% (osoby o </a:t>
            </a:r>
            <a:r>
              <a:rPr lang="pl-PL" sz="2800" dirty="0" smtClean="0"/>
              <a:t>niższych </a:t>
            </a:r>
            <a:r>
              <a:rPr lang="pl-PL" sz="2800" dirty="0"/>
              <a:t>dochodach), </a:t>
            </a:r>
            <a:r>
              <a:rPr lang="pl-PL" sz="2800" dirty="0" smtClean="0"/>
              <a:t>muszą zgromadzić </a:t>
            </a:r>
            <a:r>
              <a:rPr lang="pl-PL" sz="2800" dirty="0"/>
              <a:t>co najmniej 25% </a:t>
            </a:r>
            <a:r>
              <a:rPr lang="pl-PL" sz="2800" dirty="0" smtClean="0"/>
              <a:t>powyższej </a:t>
            </a:r>
            <a:r>
              <a:rPr lang="pl-PL" sz="2800" dirty="0"/>
              <a:t>kwoty.</a:t>
            </a:r>
          </a:p>
        </p:txBody>
      </p:sp>
    </p:spTree>
    <p:extLst>
      <p:ext uri="{BB962C8B-B14F-4D97-AF65-F5344CB8AC3E}">
        <p14:creationId xmlns:p14="http://schemas.microsoft.com/office/powerpoint/2010/main" val="392142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576971"/>
              </p:ext>
            </p:extLst>
          </p:nvPr>
        </p:nvGraphicFramePr>
        <p:xfrm>
          <a:off x="838201" y="365125"/>
          <a:ext cx="10918370" cy="581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3" imgW="10070833" imgH="6351370" progId="Word.Document.12">
                  <p:embed/>
                </p:oleObj>
              </mc:Choice>
              <mc:Fallback>
                <p:oleObj name="Dokument" r:id="rId3" imgW="10070833" imgH="63513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1" y="365125"/>
                        <a:ext cx="10918370" cy="5811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303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946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Dwa rodzaje umów w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179615" y="1102859"/>
            <a:ext cx="12192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dirty="0" smtClean="0"/>
              <a:t>Konieczność </a:t>
            </a:r>
            <a:r>
              <a:rPr lang="pl-PL" sz="4000" dirty="0"/>
              <a:t>zawarcia z instytucją finansową: </a:t>
            </a:r>
            <a:endParaRPr lang="pl-PL" sz="4000" dirty="0" smtClean="0"/>
          </a:p>
          <a:p>
            <a:pPr marL="742950" indent="-742950">
              <a:buAutoNum type="arabicParenR"/>
            </a:pPr>
            <a:r>
              <a:rPr lang="pl-PL" sz="4000" dirty="0" smtClean="0">
                <a:solidFill>
                  <a:srgbClr val="00B050"/>
                </a:solidFill>
              </a:rPr>
              <a:t>umowy </a:t>
            </a:r>
            <a:r>
              <a:rPr lang="pl-PL" sz="4000" dirty="0">
                <a:solidFill>
                  <a:srgbClr val="00B050"/>
                </a:solidFill>
              </a:rPr>
              <a:t>o zarządzanie PPK </a:t>
            </a:r>
            <a:r>
              <a:rPr lang="pl-PL" sz="4000" dirty="0"/>
              <a:t>– określa najważniejsze zasady prowadzonego PPK; </a:t>
            </a:r>
            <a:endParaRPr lang="pl-PL" sz="4000" dirty="0" smtClean="0"/>
          </a:p>
          <a:p>
            <a:pPr marL="742950" indent="-742950">
              <a:buAutoNum type="arabicParenR"/>
            </a:pPr>
            <a:r>
              <a:rPr lang="pl-PL" sz="4000" dirty="0" smtClean="0">
                <a:solidFill>
                  <a:srgbClr val="00B050"/>
                </a:solidFill>
              </a:rPr>
              <a:t>umowy </a:t>
            </a:r>
            <a:r>
              <a:rPr lang="pl-PL" sz="4000" dirty="0">
                <a:solidFill>
                  <a:srgbClr val="00B050"/>
                </a:solidFill>
              </a:rPr>
              <a:t>o prowadzenie PPK </a:t>
            </a:r>
            <a:r>
              <a:rPr lang="pl-PL" sz="4000" dirty="0"/>
              <a:t>– zawierana przez pracodawcę w imieniu i na rzecz pracownika, indywidualny stosunek prawny. Wskazana powyżej kolejność zawierania umów jest obligatoryjna</a:t>
            </a:r>
            <a:r>
              <a:rPr lang="pl-PL" sz="4000" dirty="0" smtClean="0"/>
              <a:t>.</a:t>
            </a:r>
          </a:p>
          <a:p>
            <a:r>
              <a:rPr lang="pl-PL" sz="2800" i="1" dirty="0">
                <a:solidFill>
                  <a:srgbClr val="FF0000"/>
                </a:solidFill>
              </a:rPr>
              <a:t>Niedotrzymanie terminów zawarcia umowy o zarządzanie- pociągnięcie do odpowiedzialności karne j i nałożenie grzywny w wysokości do 1.5% funduszu </a:t>
            </a:r>
            <a:r>
              <a:rPr lang="pl-PL" sz="2800" i="1" dirty="0" smtClean="0">
                <a:solidFill>
                  <a:srgbClr val="FF0000"/>
                </a:solidFill>
              </a:rPr>
              <a:t>wynagrodzeń.</a:t>
            </a:r>
            <a:endParaRPr lang="pl-PL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120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32671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B0F0"/>
                </a:solidFill>
              </a:rPr>
              <a:t>Dane uczestnika PPK Dane uczestnika przetwarzane w PPK:</a:t>
            </a:r>
          </a:p>
        </p:txBody>
      </p:sp>
      <p:sp>
        <p:nvSpPr>
          <p:cNvPr id="3" name="Prostokąt 2"/>
          <p:cNvSpPr/>
          <p:nvPr/>
        </p:nvSpPr>
        <p:spPr>
          <a:xfrm>
            <a:off x="451758" y="1573522"/>
            <a:ext cx="1195251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/>
              <a:t>Imię </a:t>
            </a:r>
            <a:r>
              <a:rPr lang="pl-PL" sz="3600" dirty="0"/>
              <a:t>( imiona) i nazwisko; </a:t>
            </a:r>
          </a:p>
          <a:p>
            <a:r>
              <a:rPr lang="pl-PL" sz="3600" dirty="0" smtClean="0"/>
              <a:t>Adres </a:t>
            </a:r>
            <a:r>
              <a:rPr lang="pl-PL" sz="3600" dirty="0"/>
              <a:t>zamieszkania, adres do </a:t>
            </a:r>
            <a:r>
              <a:rPr lang="pl-PL" sz="3600" dirty="0" smtClean="0"/>
              <a:t>korespondencji;</a:t>
            </a:r>
          </a:p>
          <a:p>
            <a:r>
              <a:rPr lang="pl-PL" sz="3600" dirty="0" smtClean="0"/>
              <a:t>Numer </a:t>
            </a:r>
            <a:r>
              <a:rPr lang="pl-PL" sz="3600" dirty="0"/>
              <a:t>telefonu; </a:t>
            </a:r>
            <a:r>
              <a:rPr lang="pl-PL" sz="3600" dirty="0" smtClean="0"/>
              <a:t> </a:t>
            </a:r>
            <a:r>
              <a:rPr lang="pl-PL" sz="3600" dirty="0"/>
              <a:t>Adres poczty elektronicznej</a:t>
            </a:r>
            <a:r>
              <a:rPr lang="pl-PL" sz="3600" dirty="0" smtClean="0"/>
              <a:t>;</a:t>
            </a:r>
          </a:p>
          <a:p>
            <a:r>
              <a:rPr lang="pl-PL" sz="3600" dirty="0" smtClean="0"/>
              <a:t> </a:t>
            </a:r>
            <a:r>
              <a:rPr lang="pl-PL" sz="3600" dirty="0"/>
              <a:t>Numer PESEL lub data urodzenia w przypadku osób nieposiadających numeru PESEL;  </a:t>
            </a:r>
            <a:r>
              <a:rPr lang="pl-PL" sz="3600" dirty="0" smtClean="0"/>
              <a:t>                                                               Seria </a:t>
            </a:r>
            <a:r>
              <a:rPr lang="pl-PL" sz="3600" dirty="0"/>
              <a:t>i numer dowodu osobistego; </a:t>
            </a:r>
            <a:r>
              <a:rPr lang="pl-PL" sz="3600" dirty="0" smtClean="0"/>
              <a:t>Numer </a:t>
            </a:r>
            <a:r>
              <a:rPr lang="pl-PL" sz="3600" dirty="0"/>
              <a:t>paszportu albo innego dokumentu potwierdzającego tożsamość w przypadku osób nieposiadających obywatelstwa polskiego; </a:t>
            </a:r>
            <a:r>
              <a:rPr lang="pl-PL" sz="3600" dirty="0" smtClean="0"/>
              <a:t>                                    </a:t>
            </a:r>
            <a:r>
              <a:rPr lang="pl-PL" sz="2400" dirty="0" smtClean="0">
                <a:solidFill>
                  <a:srgbClr val="FF0000"/>
                </a:solidFill>
              </a:rPr>
              <a:t>linki\Aktualności </a:t>
            </a:r>
            <a:r>
              <a:rPr lang="pl-PL" sz="2400" dirty="0">
                <a:solidFill>
                  <a:srgbClr val="FF0000"/>
                </a:solidFill>
              </a:rPr>
              <a:t>- UODO.pdf </a:t>
            </a:r>
          </a:p>
        </p:txBody>
      </p:sp>
    </p:spTree>
    <p:extLst>
      <p:ext uri="{BB962C8B-B14F-4D97-AF65-F5344CB8AC3E}">
        <p14:creationId xmlns:p14="http://schemas.microsoft.com/office/powerpoint/2010/main" val="243590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70C0"/>
                </a:solidFill>
              </a:rPr>
              <a:t>                    Idea </a:t>
            </a:r>
            <a:r>
              <a:rPr lang="pl-PL" b="1" dirty="0">
                <a:solidFill>
                  <a:srgbClr val="0070C0"/>
                </a:solidFill>
              </a:rPr>
              <a:t>i założenia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838199" y="1690688"/>
            <a:ext cx="107877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dirty="0" smtClean="0"/>
              <a:t>Polskie </a:t>
            </a:r>
            <a:r>
              <a:rPr lang="pl-PL" sz="4000" dirty="0"/>
              <a:t>społeczeństwo starzeje się, </a:t>
            </a:r>
            <a:endParaRPr lang="pl-PL" sz="4000" dirty="0" smtClean="0"/>
          </a:p>
          <a:p>
            <a:r>
              <a:rPr lang="pl-PL" sz="4000" dirty="0" smtClean="0"/>
              <a:t>niski </a:t>
            </a:r>
            <a:r>
              <a:rPr lang="pl-PL" sz="4000" dirty="0"/>
              <a:t>kapitał początkowy w ZUS, </a:t>
            </a:r>
            <a:endParaRPr lang="pl-PL" sz="4000" dirty="0" smtClean="0"/>
          </a:p>
          <a:p>
            <a:r>
              <a:rPr lang="pl-PL" sz="4000" dirty="0" smtClean="0"/>
              <a:t>Według </a:t>
            </a:r>
            <a:r>
              <a:rPr lang="pl-PL" sz="4000" dirty="0"/>
              <a:t>prognoz wysokość emerytur osób kończących karierę zawodową za 20–30 lat będzie wynosić zaledwie około 30–40% ostatniego wynagrodzenia brutto.</a:t>
            </a:r>
          </a:p>
        </p:txBody>
      </p:sp>
    </p:spTree>
    <p:extLst>
      <p:ext uri="{BB962C8B-B14F-4D97-AF65-F5344CB8AC3E}">
        <p14:creationId xmlns:p14="http://schemas.microsoft.com/office/powerpoint/2010/main" val="3118247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6861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ZASADY KORZYSTANIA Z OSZCZĘDNOŚCI</a:t>
            </a:r>
          </a:p>
        </p:txBody>
      </p:sp>
      <p:sp>
        <p:nvSpPr>
          <p:cNvPr id="3" name="Prostokąt 2"/>
          <p:cNvSpPr/>
          <p:nvPr/>
        </p:nvSpPr>
        <p:spPr>
          <a:xfrm>
            <a:off x="604157" y="1191986"/>
            <a:ext cx="107496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dirty="0">
                <a:solidFill>
                  <a:srgbClr val="00B050"/>
                </a:solidFill>
              </a:rPr>
              <a:t>MOŻESZ WYPŁACIĆ ŚRODKI W WYJĄTKOWYCH SYTUACJACH ŻYCIOWYCH: </a:t>
            </a:r>
            <a:endParaRPr lang="pl-PL" sz="4000" dirty="0"/>
          </a:p>
          <a:p>
            <a:pPr algn="ctr"/>
            <a:r>
              <a:rPr lang="pl-PL" sz="4000" dirty="0" smtClean="0"/>
              <a:t>poważnej </a:t>
            </a:r>
            <a:r>
              <a:rPr lang="pl-PL" sz="4000" dirty="0"/>
              <a:t>choroby swojej, współmałżonka lub dziecka </a:t>
            </a:r>
            <a:r>
              <a:rPr lang="pl-PL" sz="4000" dirty="0" smtClean="0"/>
              <a:t>– </a:t>
            </a:r>
            <a:r>
              <a:rPr lang="pl-PL" sz="4000" b="1" dirty="0"/>
              <a:t>do 25% środków bez obowiązku zwrotu</a:t>
            </a:r>
            <a:r>
              <a:rPr lang="pl-PL" sz="4000" dirty="0"/>
              <a:t>; </a:t>
            </a:r>
            <a:r>
              <a:rPr lang="pl-PL" sz="4000" dirty="0" smtClean="0"/>
              <a:t> </a:t>
            </a:r>
            <a:r>
              <a:rPr lang="pl-PL" sz="4000" dirty="0"/>
              <a:t>na pokrycie wkładu własnego, zaciągając kredyt na mieszkanie lub budowę domu –</a:t>
            </a:r>
            <a:r>
              <a:rPr lang="pl-PL" sz="4000" b="1" dirty="0"/>
              <a:t> do 100% środków z obowiązkiem zwrotu </a:t>
            </a:r>
            <a:r>
              <a:rPr lang="pl-PL" sz="4000" dirty="0"/>
              <a:t>– z możliwością rozłożenia go na </a:t>
            </a:r>
            <a:r>
              <a:rPr lang="pl-PL" sz="4000" b="1" dirty="0"/>
              <a:t>nieoprocentowane raty, które można spłacać do 15 la</a:t>
            </a:r>
            <a:r>
              <a:rPr lang="pl-PL" sz="4000" dirty="0"/>
              <a:t>t – dotyczy osób przed 45 </a:t>
            </a:r>
            <a:r>
              <a:rPr lang="pl-PL" sz="4000" dirty="0" smtClean="0"/>
              <a:t>r. </a:t>
            </a:r>
            <a:r>
              <a:rPr lang="pl-PL" sz="4000" dirty="0"/>
              <a:t>życia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6010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3915" y="365125"/>
            <a:ext cx="11691256" cy="500289"/>
          </a:xfrm>
        </p:spPr>
        <p:txBody>
          <a:bodyPr>
            <a:normAutofit fontScale="90000"/>
          </a:bodyPr>
          <a:lstStyle/>
          <a:p>
            <a:r>
              <a:rPr lang="pl-PL" b="1" dirty="0">
                <a:solidFill>
                  <a:srgbClr val="00B0F0"/>
                </a:solidFill>
              </a:rPr>
              <a:t>Najważniejsze pojęcia związane z programem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163286" y="1081679"/>
            <a:ext cx="1182188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/>
              <a:t>Uczestnik </a:t>
            </a:r>
            <a:r>
              <a:rPr lang="pl-PL" sz="3600" dirty="0"/>
              <a:t>PPK może dokonać wypłaty </a:t>
            </a:r>
            <a:r>
              <a:rPr lang="pl-PL" sz="3600" dirty="0" smtClean="0"/>
              <a:t>środków z </a:t>
            </a:r>
            <a:r>
              <a:rPr lang="pl-PL" sz="3600" dirty="0"/>
              <a:t>PPK już po ukończeniu 60 r.ż. bez względu na status aktywności zawodowej i płeć.  </a:t>
            </a:r>
            <a:r>
              <a:rPr lang="pl-PL" sz="3600" dirty="0" smtClean="0"/>
              <a:t>   </a:t>
            </a:r>
            <a:r>
              <a:rPr lang="pl-PL" sz="2400" dirty="0" smtClean="0">
                <a:solidFill>
                  <a:srgbClr val="FF0000"/>
                </a:solidFill>
              </a:rPr>
              <a:t>linki\PPK </a:t>
            </a:r>
            <a:r>
              <a:rPr lang="pl-PL" sz="2400" dirty="0">
                <a:solidFill>
                  <a:srgbClr val="FF0000"/>
                </a:solidFill>
              </a:rPr>
              <a:t>w praktyce - Podatki - PFR Portal PPK </a:t>
            </a:r>
            <a:r>
              <a:rPr lang="pl-PL" sz="2400" dirty="0" smtClean="0">
                <a:solidFill>
                  <a:srgbClr val="FF0000"/>
                </a:solidFill>
              </a:rPr>
              <a:t>2019.pdf</a:t>
            </a:r>
          </a:p>
          <a:p>
            <a:r>
              <a:rPr lang="pl-PL" sz="2400" b="1" dirty="0">
                <a:solidFill>
                  <a:srgbClr val="00B050"/>
                </a:solidFill>
              </a:rPr>
              <a:t>PO UKOŃCZENIU 60 ROKU ŻYCIA możesz rozpocząć proces wypłat </a:t>
            </a:r>
            <a:r>
              <a:rPr lang="pl-PL" sz="2400" dirty="0"/>
              <a:t>zgromadzonych oszczędności, bez względu na to czy pracujesz, czy nie. Najkorzystniej wypłacić </a:t>
            </a:r>
            <a:r>
              <a:rPr lang="pl-PL" sz="2400" dirty="0" smtClean="0"/>
              <a:t>środki                  </a:t>
            </a:r>
            <a:r>
              <a:rPr lang="pl-PL" sz="2400" dirty="0"/>
              <a:t>w formie, która nie wiąże si ę z koniecznością zapłaty podatku od zysków kapitałowych: </a:t>
            </a:r>
            <a:r>
              <a:rPr lang="pl-PL" sz="2400" dirty="0" smtClean="0"/>
              <a:t> </a:t>
            </a:r>
            <a:r>
              <a:rPr lang="pl-PL" sz="2400" b="1" dirty="0"/>
              <a:t>75% środków w co najmniej 120 ratach (przez 10 lat lub więcej), a pozostałą </a:t>
            </a:r>
            <a:r>
              <a:rPr lang="pl-PL" sz="2400" b="1" dirty="0" smtClean="0"/>
              <a:t>część  </a:t>
            </a:r>
            <a:r>
              <a:rPr lang="pl-PL" sz="2400" b="1" dirty="0"/>
              <a:t>( 25%) – jednorazowo; </a:t>
            </a:r>
            <a:endParaRPr lang="pl-PL" sz="2400" dirty="0"/>
          </a:p>
          <a:p>
            <a:r>
              <a:rPr lang="pl-PL" sz="2400" b="1" u="sng" dirty="0" smtClean="0"/>
              <a:t>w </a:t>
            </a:r>
            <a:r>
              <a:rPr lang="pl-PL" sz="2400" b="1" u="sng" dirty="0"/>
              <a:t>postaci produktów finansowych: </a:t>
            </a:r>
            <a:r>
              <a:rPr lang="pl-PL" sz="2400" dirty="0"/>
              <a:t>– na polisę w zakładzie ubezpieczeń z prawem do świadczenia okresowego lub dożywotniego</a:t>
            </a:r>
            <a:r>
              <a:rPr lang="pl-PL" sz="2400" dirty="0" smtClean="0"/>
              <a:t>,</a:t>
            </a:r>
          </a:p>
          <a:p>
            <a:r>
              <a:rPr lang="pl-PL" sz="2400" dirty="0" smtClean="0"/>
              <a:t> </a:t>
            </a:r>
            <a:r>
              <a:rPr lang="pl-PL" sz="2400" dirty="0"/>
              <a:t>– na rachunek terminowej lokaty oszczędnościowej na warunkach określonych </a:t>
            </a:r>
            <a:r>
              <a:rPr lang="pl-PL" sz="2400" dirty="0" smtClean="0"/>
              <a:t>w </a:t>
            </a:r>
            <a:r>
              <a:rPr lang="pl-PL" sz="2400" dirty="0"/>
              <a:t>ustawie; </a:t>
            </a:r>
            <a:r>
              <a:rPr lang="pl-PL" sz="2400" dirty="0" smtClean="0"/>
              <a:t> </a:t>
            </a:r>
          </a:p>
          <a:p>
            <a:r>
              <a:rPr lang="pl-PL" sz="2400" b="1" dirty="0" smtClean="0"/>
              <a:t>wypłacić </a:t>
            </a:r>
            <a:r>
              <a:rPr lang="pl-PL" sz="2400" b="1" dirty="0"/>
              <a:t>środki w formie świadczenia małżeńskiego</a:t>
            </a:r>
            <a:r>
              <a:rPr lang="pl-PL" sz="2400" dirty="0"/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284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899" y="0"/>
            <a:ext cx="11691257" cy="1325563"/>
          </a:xfrm>
        </p:spPr>
        <p:txBody>
          <a:bodyPr/>
          <a:lstStyle/>
          <a:p>
            <a:r>
              <a:rPr lang="pl-PL" b="1" dirty="0">
                <a:solidFill>
                  <a:srgbClr val="00B0F0"/>
                </a:solidFill>
              </a:rPr>
              <a:t>Najważniejsze pojęcia związane z programem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114300" y="1000623"/>
            <a:ext cx="1191985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>
                <a:solidFill>
                  <a:srgbClr val="00B050"/>
                </a:solidFill>
              </a:rPr>
              <a:t>Wypłata – wypłata środków zgromadzonych w PPK</a:t>
            </a:r>
            <a:r>
              <a:rPr lang="pl-PL" sz="3200" dirty="0"/>
              <a:t>: </a:t>
            </a:r>
            <a:r>
              <a:rPr lang="pl-PL" sz="3200" dirty="0" smtClean="0"/>
              <a:t>Wypłata </a:t>
            </a:r>
            <a:r>
              <a:rPr lang="pl-PL" sz="3200" dirty="0"/>
              <a:t>środków po ukończeniu 60 r.ż. dokonana zgodnie z domyślną formą wypłaty opisaną w ustawie (25% środków jednorazowo i pozostałe środki w co najmniej 120 ratach) </a:t>
            </a:r>
            <a:r>
              <a:rPr lang="pl-PL" sz="3200" dirty="0">
                <a:solidFill>
                  <a:srgbClr val="00B050"/>
                </a:solidFill>
              </a:rPr>
              <a:t>nie będzie obciążona koniecznością zapłaty podatku od zysków </a:t>
            </a:r>
            <a:r>
              <a:rPr lang="pl-PL" sz="3200" dirty="0" smtClean="0">
                <a:solidFill>
                  <a:srgbClr val="00B050"/>
                </a:solidFill>
              </a:rPr>
              <a:t>kapitałowych</a:t>
            </a:r>
          </a:p>
          <a:p>
            <a:r>
              <a:rPr lang="pl-PL" sz="2800" dirty="0">
                <a:solidFill>
                  <a:srgbClr val="FF0000"/>
                </a:solidFill>
              </a:rPr>
              <a:t>MOŻESZ WYCOFAĆ ŚRODKI W DOWOLNYM MOMENCIE, ALE BĘDĄ ONE POMNIEJSZONE </a:t>
            </a:r>
            <a:r>
              <a:rPr lang="pl-PL" sz="2800" dirty="0" smtClean="0">
                <a:solidFill>
                  <a:srgbClr val="FF0000"/>
                </a:solidFill>
              </a:rPr>
              <a:t>o</a:t>
            </a:r>
            <a:r>
              <a:rPr lang="pl-PL" sz="3200" dirty="0" smtClean="0"/>
              <a:t>:  </a:t>
            </a:r>
            <a:r>
              <a:rPr lang="pl-PL" sz="3200" dirty="0"/>
              <a:t>podatek od zysków kapitałowych; </a:t>
            </a:r>
          </a:p>
          <a:p>
            <a:r>
              <a:rPr lang="pl-PL" sz="3200" dirty="0" smtClean="0"/>
              <a:t>30</a:t>
            </a:r>
            <a:r>
              <a:rPr lang="pl-PL" sz="3200" dirty="0"/>
              <a:t>% środków pochodzących z wpłat Twojego Pracodawcy – wpłaty te były zwolnione ze składek na ubezpieczenia emerytalne i rentowe, </a:t>
            </a:r>
            <a:r>
              <a:rPr lang="pl-PL" sz="2800" dirty="0"/>
              <a:t>dlatego pobrane 30% zapisywane jest jako Twoja składka na ubezpieczenie emerytalne w ZUS</a:t>
            </a:r>
            <a:r>
              <a:rPr lang="pl-PL" sz="2800" dirty="0" smtClean="0"/>
              <a:t>;</a:t>
            </a:r>
          </a:p>
          <a:p>
            <a:r>
              <a:rPr lang="pl-PL" sz="3200" dirty="0" smtClean="0"/>
              <a:t>środki </a:t>
            </a:r>
            <a:r>
              <a:rPr lang="pl-PL" sz="3200" dirty="0"/>
              <a:t>pochodzące z wpłaty </a:t>
            </a:r>
            <a:r>
              <a:rPr lang="pl-PL" sz="3200" b="1" dirty="0"/>
              <a:t>powitalnej i dopłat rocznych </a:t>
            </a:r>
            <a:r>
              <a:rPr lang="pl-PL" sz="2000" dirty="0"/>
              <a:t>ze strony Państwa.</a:t>
            </a:r>
            <a:endParaRPr lang="pl-PL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383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1257" y="365125"/>
            <a:ext cx="11527972" cy="1325563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rgbClr val="00B0F0"/>
                </a:solidFill>
              </a:rPr>
              <a:t>Nieobecności </a:t>
            </a:r>
            <a:r>
              <a:rPr lang="pl-PL" b="1" dirty="0">
                <a:solidFill>
                  <a:srgbClr val="00B0F0"/>
                </a:solidFill>
              </a:rPr>
              <a:t>w pracy w związku z chorobą </a:t>
            </a:r>
            <a:r>
              <a:rPr lang="pl-PL" b="1" dirty="0" smtClean="0">
                <a:solidFill>
                  <a:srgbClr val="00B0F0"/>
                </a:solidFill>
              </a:rPr>
              <a:t>                   a </a:t>
            </a:r>
            <a:r>
              <a:rPr lang="pl-PL" b="1" dirty="0">
                <a:solidFill>
                  <a:srgbClr val="00B0F0"/>
                </a:solidFill>
              </a:rPr>
              <a:t>wpłaty do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408214" y="2690336"/>
            <a:ext cx="119851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dirty="0" smtClean="0"/>
              <a:t>Za </a:t>
            </a:r>
            <a:r>
              <a:rPr lang="pl-PL" sz="4000" dirty="0"/>
              <a:t>okres przebywania na</a:t>
            </a:r>
            <a:r>
              <a:rPr lang="pl-PL" sz="4000" u="sng" dirty="0"/>
              <a:t> zwolnieniu lekarskim pracodawca nie będzie odprowadzać wpłat do PPK </a:t>
            </a:r>
            <a:r>
              <a:rPr lang="pl-PL" sz="4000" dirty="0"/>
              <a:t>. Wynagrodzenie chorobowe oraz zasiłek </a:t>
            </a:r>
            <a:r>
              <a:rPr lang="pl-PL" sz="4000" dirty="0" smtClean="0"/>
              <a:t>chorobowy</a:t>
            </a:r>
          </a:p>
          <a:p>
            <a:r>
              <a:rPr lang="pl-PL" sz="4000" dirty="0" smtClean="0"/>
              <a:t> </a:t>
            </a:r>
            <a:r>
              <a:rPr lang="pl-PL" sz="4000" b="1" dirty="0"/>
              <a:t>nie stanowią podstawy składek na ubezpieczenia emerytalne i rentowe .</a:t>
            </a:r>
          </a:p>
        </p:txBody>
      </p:sp>
    </p:spTree>
    <p:extLst>
      <p:ext uri="{BB962C8B-B14F-4D97-AF65-F5344CB8AC3E}">
        <p14:creationId xmlns:p14="http://schemas.microsoft.com/office/powerpoint/2010/main" val="1310231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300" y="365126"/>
            <a:ext cx="11239500" cy="810532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rgbClr val="00B0F0"/>
                </a:solidFill>
              </a:rPr>
              <a:t>Koszty </a:t>
            </a:r>
            <a:r>
              <a:rPr lang="pl-PL" b="1" dirty="0">
                <a:solidFill>
                  <a:srgbClr val="00B0F0"/>
                </a:solidFill>
              </a:rPr>
              <a:t>pracownika uczestnictwa w programie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413657" y="1175658"/>
            <a:ext cx="1145721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/>
              <a:t>Całkowite </a:t>
            </a:r>
            <a:r>
              <a:rPr lang="pl-PL" sz="3600" dirty="0"/>
              <a:t>koszty zarządzania PPK nie mogą przekroczyć </a:t>
            </a:r>
            <a:r>
              <a:rPr lang="pl-PL" sz="3600" b="1" dirty="0">
                <a:solidFill>
                  <a:srgbClr val="FF0000"/>
                </a:solidFill>
              </a:rPr>
              <a:t>0,6% </a:t>
            </a:r>
            <a:r>
              <a:rPr lang="pl-PL" sz="3600" dirty="0"/>
              <a:t>wartości aktywów netto funduszu w skali roku</a:t>
            </a:r>
            <a:r>
              <a:rPr lang="pl-PL" sz="3600" dirty="0" smtClean="0"/>
              <a:t>.                         </a:t>
            </a:r>
            <a:r>
              <a:rPr lang="pl-PL" sz="3600" dirty="0"/>
              <a:t>W tym: opłata za zarządzanie nie będzie mogła być wyższa niż </a:t>
            </a:r>
            <a:r>
              <a:rPr lang="pl-PL" sz="3600" b="1" dirty="0">
                <a:solidFill>
                  <a:srgbClr val="FF0000"/>
                </a:solidFill>
              </a:rPr>
              <a:t>0,5% wartości aktywów netto funduszu w skali roku</a:t>
            </a:r>
            <a:r>
              <a:rPr lang="pl-PL" sz="3600" dirty="0"/>
              <a:t>, wynagrodzenie za osiągnięty wynik w wysokości maksymalnie 0,1% wartości aktywów netto funduszu </a:t>
            </a:r>
            <a:r>
              <a:rPr lang="pl-PL" sz="3600" dirty="0" smtClean="0"/>
              <a:t>                          w </a:t>
            </a:r>
            <a:r>
              <a:rPr lang="pl-PL" sz="3600" dirty="0"/>
              <a:t>skali roku. </a:t>
            </a:r>
            <a:r>
              <a:rPr lang="pl-PL" sz="3600" dirty="0" smtClean="0"/>
              <a:t>                                                                                             Instytucje </a:t>
            </a:r>
            <a:r>
              <a:rPr lang="pl-PL" sz="3600" dirty="0"/>
              <a:t>finansowe</a:t>
            </a:r>
            <a:r>
              <a:rPr lang="pl-PL" sz="3600" b="1" dirty="0">
                <a:solidFill>
                  <a:srgbClr val="FF0000"/>
                </a:solidFill>
              </a:rPr>
              <a:t> będą musiały ujawniać uczestnikom PPK wszelkie opłaty związane z prowadzeniem rachunku.</a:t>
            </a:r>
          </a:p>
        </p:txBody>
      </p:sp>
    </p:spTree>
    <p:extLst>
      <p:ext uri="{BB962C8B-B14F-4D97-AF65-F5344CB8AC3E}">
        <p14:creationId xmlns:p14="http://schemas.microsoft.com/office/powerpoint/2010/main" val="2603822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38E51A8-FE63-43D0-9CDD-455CB0C83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622" y="218049"/>
            <a:ext cx="9153378" cy="1047534"/>
          </a:xfrm>
          <a:solidFill>
            <a:schemeClr val="bg2"/>
          </a:solidFill>
        </p:spPr>
        <p:txBody>
          <a:bodyPr anchor="t">
            <a:noAutofit/>
          </a:bodyPr>
          <a:lstStyle/>
          <a:p>
            <a:r>
              <a:rPr lang="pl-PL" sz="2800" b="1" dirty="0">
                <a:solidFill>
                  <a:srgbClr val="0070C0"/>
                </a:solidFill>
              </a:rPr>
              <a:t>Obowiązki informacyjne względem  </a:t>
            </a:r>
            <a:br>
              <a:rPr lang="pl-PL" sz="28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rgbClr val="0070C0"/>
                </a:solidFill>
              </a:rPr>
              <a:t>uczestnika </a:t>
            </a:r>
            <a:r>
              <a:rPr lang="pl-PL" sz="2800" b="1" dirty="0" smtClean="0">
                <a:solidFill>
                  <a:srgbClr val="0070C0"/>
                </a:solidFill>
              </a:rPr>
              <a:t>PPK </a:t>
            </a:r>
            <a:r>
              <a:rPr lang="pl-PL" sz="2800" dirty="0">
                <a:solidFill>
                  <a:srgbClr val="FF0000"/>
                </a:solidFill>
              </a:rPr>
              <a:t>linki\obowiązki informacyjne.pptx</a:t>
            </a:r>
            <a:endParaRPr lang="pl-PL" sz="2800" b="1" dirty="0">
              <a:solidFill>
                <a:srgbClr val="FF0000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17E8B7A-5245-4BDD-9E1E-5416AC12D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614" y="1453243"/>
            <a:ext cx="11658600" cy="4563244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3200" dirty="0"/>
              <a:t>Poinformowanie pracowników w wieku 55-70 lat </a:t>
            </a:r>
            <a:br>
              <a:rPr lang="pl-PL" sz="3200" dirty="0"/>
            </a:br>
            <a:r>
              <a:rPr lang="pl-PL" sz="3200" dirty="0"/>
              <a:t>o możliwości zapisania do PPK ( art. 15 ust 2 ustawy o PPK</a:t>
            </a:r>
            <a:r>
              <a:rPr lang="pl-PL" sz="3200" dirty="0" smtClean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3200" dirty="0" smtClean="0"/>
              <a:t> włączenie </a:t>
            </a:r>
            <a:r>
              <a:rPr lang="pl-PL" sz="3200" dirty="0"/>
              <a:t>do PPK </a:t>
            </a:r>
            <a:r>
              <a:rPr lang="pl-PL" sz="3200" dirty="0" smtClean="0"/>
              <a:t>osób </a:t>
            </a:r>
            <a:r>
              <a:rPr lang="pl-PL" sz="3200" dirty="0"/>
              <a:t>w wieku 18-55 lat, chyba że taka osoba złoży deklarację rezygnacji z uczestnictwa w PPK przed terminem podpisania dla niej umowy o prowadzenie PPK </a:t>
            </a:r>
            <a:r>
              <a:rPr lang="pl-PL" sz="3200" dirty="0">
                <a:solidFill>
                  <a:srgbClr val="FF0000"/>
                </a:solidFill>
              </a:rPr>
              <a:t>linki\rezygnacja.pptx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3200" dirty="0"/>
              <a:t>Informowanie pracowników o ponownym zapisaniu do PPK </a:t>
            </a:r>
            <a:r>
              <a:rPr lang="pl-PL" sz="3200" dirty="0" smtClean="0"/>
              <a:t> (art</a:t>
            </a:r>
            <a:r>
              <a:rPr lang="pl-PL" sz="3200" dirty="0"/>
              <a:t>. 23 ust 5 ustawy o PPK;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3200" dirty="0"/>
              <a:t>Obowiązek poinformowania o możliwości składania dyspozycji wpłaty dodatkowej oraz obniżenia wpłaty podstawowej ( art. 27 ust 4 ustawy o PPK).</a:t>
            </a:r>
          </a:p>
        </p:txBody>
      </p:sp>
    </p:spTree>
    <p:extLst>
      <p:ext uri="{BB962C8B-B14F-4D97-AF65-F5344CB8AC3E}">
        <p14:creationId xmlns:p14="http://schemas.microsoft.com/office/powerpoint/2010/main" val="1258956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6232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FORMALNOŚCI PRACODAWCY</a:t>
            </a:r>
          </a:p>
        </p:txBody>
      </p:sp>
      <p:sp>
        <p:nvSpPr>
          <p:cNvPr id="3" name="Prostokąt 2"/>
          <p:cNvSpPr/>
          <p:nvPr/>
        </p:nvSpPr>
        <p:spPr>
          <a:xfrm>
            <a:off x="163287" y="1061358"/>
            <a:ext cx="115769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 smtClean="0"/>
              <a:t>Wprowadzenie  </a:t>
            </a:r>
            <a:r>
              <a:rPr lang="pl-PL" sz="3200" dirty="0"/>
              <a:t>PPK </a:t>
            </a:r>
            <a:r>
              <a:rPr lang="pl-PL" sz="3200" dirty="0" smtClean="0"/>
              <a:t>– prowadzenie i archiwizowanie dokumentacji,</a:t>
            </a:r>
          </a:p>
          <a:p>
            <a:r>
              <a:rPr lang="pl-PL" sz="3200" dirty="0" smtClean="0"/>
              <a:t> komunikowanie procesu </a:t>
            </a:r>
            <a:r>
              <a:rPr lang="pl-PL" sz="3200" dirty="0"/>
              <a:t>pracownikom, </a:t>
            </a:r>
            <a:r>
              <a:rPr lang="pl-PL" sz="3200" dirty="0" smtClean="0"/>
              <a:t>przekazywanie informacji </a:t>
            </a:r>
            <a:r>
              <a:rPr lang="pl-PL" sz="3200" dirty="0"/>
              <a:t>do instytucji finansowej. </a:t>
            </a:r>
            <a:endParaRPr lang="pl-PL" sz="3200" dirty="0" smtClean="0"/>
          </a:p>
          <a:p>
            <a:r>
              <a:rPr lang="pl-PL" sz="3200" dirty="0" smtClean="0"/>
              <a:t>Naliczanie wpłat </a:t>
            </a:r>
            <a:r>
              <a:rPr lang="pl-PL" sz="3200" dirty="0"/>
              <a:t>do PPK i </a:t>
            </a:r>
            <a:r>
              <a:rPr lang="pl-PL" sz="3200" dirty="0" smtClean="0"/>
              <a:t>przekazanie ich </a:t>
            </a:r>
            <a:r>
              <a:rPr lang="pl-PL" sz="3200" dirty="0"/>
              <a:t>do wybranej instytucji finansowej. Dopłaty państwa będą przekazywane przez Polski Fundusz Rozwoju. </a:t>
            </a:r>
            <a:endParaRPr lang="pl-PL" sz="3200" dirty="0" smtClean="0"/>
          </a:p>
          <a:p>
            <a:r>
              <a:rPr lang="pl-PL" sz="3200" dirty="0" smtClean="0">
                <a:solidFill>
                  <a:srgbClr val="FF0000"/>
                </a:solidFill>
              </a:rPr>
              <a:t>linki\Wniosek </a:t>
            </a:r>
            <a:r>
              <a:rPr lang="pl-PL" sz="3200" dirty="0">
                <a:solidFill>
                  <a:srgbClr val="FF0000"/>
                </a:solidFill>
              </a:rPr>
              <a:t>o dokonywanie </a:t>
            </a:r>
            <a:r>
              <a:rPr lang="pl-PL" sz="3200" dirty="0" err="1">
                <a:solidFill>
                  <a:srgbClr val="FF0000"/>
                </a:solidFill>
              </a:rPr>
              <a:t>wp_at</a:t>
            </a:r>
            <a:r>
              <a:rPr lang="pl-PL" sz="3200" dirty="0">
                <a:solidFill>
                  <a:srgbClr val="FF0000"/>
                </a:solidFill>
              </a:rPr>
              <a:t> do PPK (1</a:t>
            </a:r>
            <a:r>
              <a:rPr lang="pl-PL" sz="3200" dirty="0" smtClean="0">
                <a:solidFill>
                  <a:srgbClr val="FF0000"/>
                </a:solidFill>
              </a:rPr>
              <a:t>).docx                                                                  linki\Deklaracja </a:t>
            </a:r>
            <a:r>
              <a:rPr lang="pl-PL" sz="3200" dirty="0" err="1">
                <a:solidFill>
                  <a:srgbClr val="FF0000"/>
                </a:solidFill>
              </a:rPr>
              <a:t>dotycz_ca</a:t>
            </a:r>
            <a:r>
              <a:rPr lang="pl-PL" sz="3200" dirty="0">
                <a:solidFill>
                  <a:srgbClr val="FF0000"/>
                </a:solidFill>
              </a:rPr>
              <a:t> </a:t>
            </a:r>
            <a:r>
              <a:rPr lang="pl-PL" sz="3200" dirty="0" err="1">
                <a:solidFill>
                  <a:srgbClr val="FF0000"/>
                </a:solidFill>
              </a:rPr>
              <a:t>wp_at</a:t>
            </a:r>
            <a:r>
              <a:rPr lang="pl-PL" sz="3200" dirty="0">
                <a:solidFill>
                  <a:srgbClr val="FF0000"/>
                </a:solidFill>
              </a:rPr>
              <a:t> dodatkowych do PPK (1).docx</a:t>
            </a:r>
          </a:p>
        </p:txBody>
      </p:sp>
    </p:spTree>
    <p:extLst>
      <p:ext uri="{BB962C8B-B14F-4D97-AF65-F5344CB8AC3E}">
        <p14:creationId xmlns:p14="http://schemas.microsoft.com/office/powerpoint/2010/main" val="1742144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561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rgbClr val="00B0F0"/>
                </a:solidFill>
              </a:rPr>
              <a:t>FORMALNOŚCI PRACODAWCY</a:t>
            </a:r>
            <a:endParaRPr lang="pl-PL" b="1" dirty="0">
              <a:solidFill>
                <a:srgbClr val="00B0F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79615" y="1225689"/>
            <a:ext cx="117565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/>
              <a:t>Jeśli pracownik nie uczestniczy w PPK od początku, </a:t>
            </a:r>
            <a:r>
              <a:rPr lang="pl-PL" sz="3600" b="1" dirty="0" smtClean="0"/>
              <a:t>w każdej chwili może się zwrócić do Pracodawcy z wnioskiem                                </a:t>
            </a:r>
            <a:r>
              <a:rPr lang="pl-PL" sz="3600" dirty="0" smtClean="0"/>
              <a:t>o zawarcie umowy o prowadzenie PPK i o dokonywanie wpłat. Wpłaty będą dokonywane już od kolejnego miesiąca. </a:t>
            </a:r>
            <a:endParaRPr lang="pl-PL" sz="3600" dirty="0"/>
          </a:p>
          <a:p>
            <a:r>
              <a:rPr lang="pl-PL" sz="3600" b="1" dirty="0" smtClean="0"/>
              <a:t>Co 4 lata, </a:t>
            </a:r>
            <a:r>
              <a:rPr lang="pl-PL" sz="3600" dirty="0" smtClean="0"/>
              <a:t>począwszy</a:t>
            </a:r>
            <a:r>
              <a:rPr lang="pl-PL" sz="3600" b="1" dirty="0" smtClean="0"/>
              <a:t> </a:t>
            </a:r>
            <a:r>
              <a:rPr lang="pl-PL" sz="3600" dirty="0" smtClean="0"/>
              <a:t>od 1 kwietnia 2023 roku, Pracodawca będzie miał obowiązek przekazywać wpłaty dla wszystkich kwalifikujących się Pracowników. </a:t>
            </a:r>
            <a:r>
              <a:rPr lang="pl-PL" sz="3600" b="1" dirty="0" smtClean="0"/>
              <a:t>Pracodawca powinien poinformować o zbliżającej się dacie wznowienia wpłat. </a:t>
            </a:r>
            <a:r>
              <a:rPr lang="pl-PL" sz="3600" dirty="0" smtClean="0"/>
              <a:t>Jeżeli pracownik nie zdecyduje się na oszczędzanie w PPK, powinien złożyć deklarację rezygnacji z dokonywania wpłat.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90102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38E51A8-FE63-43D0-9CDD-455CB0C83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5249"/>
            <a:ext cx="9153378" cy="1047534"/>
          </a:xfrm>
          <a:solidFill>
            <a:schemeClr val="bg2"/>
          </a:solidFill>
        </p:spPr>
        <p:txBody>
          <a:bodyPr anchor="t">
            <a:noAutofit/>
          </a:bodyPr>
          <a:lstStyle/>
          <a:p>
            <a:r>
              <a:rPr lang="pl-PL" sz="2800" b="1" dirty="0">
                <a:solidFill>
                  <a:srgbClr val="0070C0"/>
                </a:solidFill>
              </a:rPr>
              <a:t>Obowiązki informacyjne względem  </a:t>
            </a:r>
            <a:br>
              <a:rPr lang="pl-PL" sz="28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rgbClr val="0070C0"/>
                </a:solidFill>
              </a:rPr>
              <a:t>instytucji finansowej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17E8B7A-5245-4BDD-9E1E-5416AC12D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95061"/>
            <a:ext cx="9144000" cy="4121426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3600" dirty="0"/>
              <a:t>Poinformowanie instytucji o rezygnacji uczestnika ( art. 23 ust 3 ustawy o PPK);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3600" dirty="0"/>
              <a:t>Poinformowanie instytucji o zmianach na liście uczestników PPK ( załącznik do umowy 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3600" dirty="0" smtClean="0"/>
              <a:t>Zawarcie umowy o </a:t>
            </a:r>
            <a:r>
              <a:rPr lang="pl-PL" sz="3600" dirty="0"/>
              <a:t>prowadzenie PPK  art. 14 </a:t>
            </a:r>
            <a:r>
              <a:rPr lang="pl-PL" sz="3600" dirty="0" smtClean="0"/>
              <a:t>ust 1 </a:t>
            </a:r>
            <a:r>
              <a:rPr lang="pl-PL" sz="3600" dirty="0"/>
              <a:t>ustawy </a:t>
            </a:r>
            <a:r>
              <a:rPr lang="pl-PL" sz="3600" dirty="0" smtClean="0"/>
              <a:t>o </a:t>
            </a:r>
            <a:r>
              <a:rPr lang="pl-PL" sz="3600" dirty="0"/>
              <a:t>PPK).</a:t>
            </a:r>
          </a:p>
        </p:txBody>
      </p:sp>
    </p:spTree>
    <p:extLst>
      <p:ext uri="{BB962C8B-B14F-4D97-AF65-F5344CB8AC3E}">
        <p14:creationId xmlns:p14="http://schemas.microsoft.com/office/powerpoint/2010/main" val="70337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5125"/>
            <a:ext cx="11952514" cy="598261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Najważniejsze pojęcia związane z programem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653143" y="963386"/>
            <a:ext cx="11299371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>
                <a:solidFill>
                  <a:srgbClr val="00B050"/>
                </a:solidFill>
              </a:rPr>
              <a:t>Osoba </a:t>
            </a:r>
            <a:r>
              <a:rPr lang="pl-PL" sz="3600" dirty="0">
                <a:solidFill>
                  <a:srgbClr val="00B050"/>
                </a:solidFill>
              </a:rPr>
              <a:t>uprawniona – </a:t>
            </a:r>
            <a:r>
              <a:rPr lang="pl-PL" sz="3600" dirty="0"/>
              <a:t>osoba, która otrzyma środki zgromadzone na rachunku PPK w przypadku śmierci uczestnika. Uczestnik może wskazać osobę lub osoby uprawnione do jego oszczędności oraz udział tych osób </a:t>
            </a:r>
            <a:endParaRPr lang="pl-PL" sz="3600" dirty="0" smtClean="0"/>
          </a:p>
          <a:p>
            <a:r>
              <a:rPr lang="pl-PL" sz="3600" dirty="0" smtClean="0"/>
              <a:t>w </a:t>
            </a:r>
            <a:r>
              <a:rPr lang="pl-PL" sz="3600" dirty="0"/>
              <a:t>jego środkach. Jeżeli Uczestnik nie wskaże osób uprawnionych, po jego śmierci środki będą podlegały dziedziczeniu zgodnie z ustawą o PPK i prawem spadkowym.  </a:t>
            </a:r>
            <a:r>
              <a:rPr lang="pl-PL" sz="3600" dirty="0" smtClean="0"/>
              <a:t>W </a:t>
            </a:r>
            <a:r>
              <a:rPr lang="pl-PL" sz="3600" dirty="0"/>
              <a:t>przypadku wskazania uprawnionych według woli uczestnika ( np. wysokość , kto</a:t>
            </a:r>
            <a:r>
              <a:rPr lang="pl-PL" sz="3600" dirty="0" smtClean="0"/>
              <a:t>)                                 </a:t>
            </a:r>
            <a:r>
              <a:rPr lang="pl-PL" sz="2800" dirty="0">
                <a:solidFill>
                  <a:srgbClr val="FF0000"/>
                </a:solidFill>
              </a:rPr>
              <a:t>Wycofanie środków z PPK w razie śmierci uczestnika PPK -brak podatku </a:t>
            </a:r>
            <a:r>
              <a:rPr lang="pl-PL" sz="2800" dirty="0" smtClean="0">
                <a:solidFill>
                  <a:srgbClr val="FF0000"/>
                </a:solidFill>
              </a:rPr>
              <a:t>dochodowego.</a:t>
            </a:r>
            <a:r>
              <a:rPr lang="pl-PL" sz="2800" dirty="0" smtClean="0"/>
              <a:t>  </a:t>
            </a:r>
            <a:r>
              <a:rPr lang="pl-PL" sz="2800" dirty="0" smtClean="0">
                <a:solidFill>
                  <a:srgbClr val="FF0000"/>
                </a:solidFill>
              </a:rPr>
              <a:t>Kwoty te nie </a:t>
            </a:r>
            <a:r>
              <a:rPr lang="pl-PL" sz="2800" dirty="0">
                <a:solidFill>
                  <a:srgbClr val="FF0000"/>
                </a:solidFill>
              </a:rPr>
              <a:t>podlegają podatkowi od spadków i darowizn</a:t>
            </a:r>
          </a:p>
        </p:txBody>
      </p:sp>
    </p:spTree>
    <p:extLst>
      <p:ext uri="{BB962C8B-B14F-4D97-AF65-F5344CB8AC3E}">
        <p14:creationId xmlns:p14="http://schemas.microsoft.com/office/powerpoint/2010/main" val="378657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189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                     </a:t>
            </a:r>
            <a:r>
              <a:rPr lang="pl-PL" b="1" dirty="0" smtClean="0">
                <a:solidFill>
                  <a:srgbClr val="0070C0"/>
                </a:solidFill>
              </a:rPr>
              <a:t>Idea </a:t>
            </a:r>
            <a:r>
              <a:rPr lang="pl-PL" b="1" dirty="0">
                <a:solidFill>
                  <a:srgbClr val="0070C0"/>
                </a:solidFill>
              </a:rPr>
              <a:t>i założenia PPK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487136" y="1208314"/>
            <a:ext cx="112177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800" dirty="0" smtClean="0"/>
              <a:t>Dobrowolność </a:t>
            </a:r>
            <a:r>
              <a:rPr lang="pl-PL" sz="4800" dirty="0"/>
              <a:t>oszczędzania (z perspektywy pracownika). </a:t>
            </a:r>
            <a:endParaRPr lang="pl-PL" sz="4800" dirty="0" smtClean="0"/>
          </a:p>
          <a:p>
            <a:r>
              <a:rPr lang="pl-PL" sz="4800" dirty="0" smtClean="0"/>
              <a:t>Prywatność </a:t>
            </a:r>
            <a:r>
              <a:rPr lang="pl-PL" sz="4800" dirty="0"/>
              <a:t>środków, </a:t>
            </a:r>
            <a:endParaRPr lang="pl-PL" sz="4800" dirty="0" smtClean="0"/>
          </a:p>
          <a:p>
            <a:r>
              <a:rPr lang="pl-PL" sz="4800" dirty="0" smtClean="0"/>
              <a:t>Związek </a:t>
            </a:r>
            <a:r>
              <a:rPr lang="pl-PL" sz="4800" dirty="0"/>
              <a:t>z pracodawcą , </a:t>
            </a:r>
            <a:endParaRPr lang="pl-PL" sz="4800" dirty="0" smtClean="0"/>
          </a:p>
          <a:p>
            <a:r>
              <a:rPr lang="pl-PL" sz="4800" dirty="0" smtClean="0"/>
              <a:t>Współfinansowany </a:t>
            </a:r>
            <a:r>
              <a:rPr lang="pl-PL" sz="4800" dirty="0"/>
              <a:t>przez pracodawcę </a:t>
            </a:r>
            <a:r>
              <a:rPr lang="pl-PL" sz="4800" dirty="0" smtClean="0"/>
              <a:t>                            i </a:t>
            </a:r>
            <a:r>
              <a:rPr lang="pl-PL" sz="4800" dirty="0"/>
              <a:t>pracownika oraz Państwo, </a:t>
            </a:r>
            <a:endParaRPr lang="pl-PL" sz="4800" dirty="0" smtClean="0"/>
          </a:p>
          <a:p>
            <a:r>
              <a:rPr lang="pl-PL" sz="4800" dirty="0" smtClean="0"/>
              <a:t>Powszechność </a:t>
            </a:r>
            <a:r>
              <a:rPr lang="pl-PL" sz="4800" dirty="0"/>
              <a:t>systemu, </a:t>
            </a:r>
            <a:r>
              <a:rPr lang="pl-PL" sz="4800" dirty="0" smtClean="0"/>
              <a:t>Transparentność</a:t>
            </a:r>
            <a:r>
              <a:rPr lang="pl-PL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01681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4929" y="365125"/>
            <a:ext cx="11108871" cy="1325563"/>
          </a:xfrm>
        </p:spPr>
        <p:txBody>
          <a:bodyPr/>
          <a:lstStyle/>
          <a:p>
            <a:r>
              <a:rPr lang="pl-PL" b="1" dirty="0"/>
              <a:t>więcej informacji na temat </a:t>
            </a:r>
            <a:r>
              <a:rPr lang="pl-PL" b="1" dirty="0" smtClean="0"/>
              <a:t>PPK znajdziesz tutaj: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800" dirty="0" smtClean="0"/>
              <a:t> </a:t>
            </a:r>
            <a:r>
              <a:rPr lang="pl-PL" sz="4800" dirty="0"/>
              <a:t>www.mojePPK.pl Tel. 800 775 775 </a:t>
            </a:r>
            <a:r>
              <a:rPr lang="pl-PL" sz="4800" dirty="0" err="1" smtClean="0"/>
              <a:t>PracowniczePlanyKapitalowePPK</a:t>
            </a:r>
            <a:r>
              <a:rPr lang="pl-PL" sz="4800" dirty="0" smtClean="0"/>
              <a:t> </a:t>
            </a:r>
            <a:r>
              <a:rPr lang="pl-PL" sz="4800" dirty="0" err="1" smtClean="0"/>
              <a:t>Moje_PPK</a:t>
            </a:r>
            <a:r>
              <a:rPr lang="pl-PL" sz="4800" dirty="0" smtClean="0"/>
              <a:t> </a:t>
            </a:r>
          </a:p>
          <a:p>
            <a:pPr marL="0" indent="0">
              <a:buNone/>
            </a:pPr>
            <a:r>
              <a:rPr lang="pl-PL" sz="4800" dirty="0" smtClean="0"/>
              <a:t>Pracownicze </a:t>
            </a:r>
            <a:r>
              <a:rPr lang="pl-PL" sz="4800" dirty="0"/>
              <a:t>Plany </a:t>
            </a:r>
            <a:r>
              <a:rPr lang="pl-PL" sz="4800" dirty="0" smtClean="0"/>
              <a:t>Kapitałowe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1790123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             </a:t>
            </a:r>
            <a:r>
              <a:rPr lang="pl-PL" b="1" dirty="0" smtClean="0">
                <a:solidFill>
                  <a:srgbClr val="0070C0"/>
                </a:solidFill>
              </a:rPr>
              <a:t>PPK- </a:t>
            </a:r>
            <a:r>
              <a:rPr lang="pl-PL" b="1" dirty="0">
                <a:solidFill>
                  <a:srgbClr val="0070C0"/>
                </a:solidFill>
              </a:rPr>
              <a:t>reforma emerytalna?</a:t>
            </a:r>
          </a:p>
        </p:txBody>
      </p:sp>
      <p:sp>
        <p:nvSpPr>
          <p:cNvPr id="3" name="Prostokąt 2"/>
          <p:cNvSpPr/>
          <p:nvPr/>
        </p:nvSpPr>
        <p:spPr>
          <a:xfrm>
            <a:off x="636814" y="1225689"/>
            <a:ext cx="112993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dirty="0" smtClean="0"/>
              <a:t>• </a:t>
            </a:r>
            <a:r>
              <a:rPr lang="pl-PL" sz="4000" dirty="0"/>
              <a:t>Nie, ustawa o PPK nie dotyczy systemu emerytalnego i nie wprowadza w nim zmian, </a:t>
            </a:r>
            <a:r>
              <a:rPr lang="pl-PL" sz="4000" dirty="0" smtClean="0"/>
              <a:t>                            a </a:t>
            </a:r>
            <a:r>
              <a:rPr lang="pl-PL" sz="4000" dirty="0"/>
              <a:t>jedynie poszerza dostępne możliwości oszczędzania. </a:t>
            </a:r>
            <a:endParaRPr lang="pl-PL" sz="4000" dirty="0" smtClean="0"/>
          </a:p>
          <a:p>
            <a:r>
              <a:rPr lang="pl-PL" sz="4000" dirty="0" smtClean="0"/>
              <a:t>• </a:t>
            </a:r>
            <a:r>
              <a:rPr lang="pl-PL" sz="4000" dirty="0"/>
              <a:t>PPK stanowią bowiem kolejny dobrowolny </a:t>
            </a:r>
            <a:r>
              <a:rPr lang="pl-PL" sz="4000" dirty="0" smtClean="0"/>
              <a:t>                                     i </a:t>
            </a:r>
            <a:r>
              <a:rPr lang="pl-PL" sz="4000" dirty="0"/>
              <a:t>prywatny sposób oszczędzania</a:t>
            </a:r>
            <a:r>
              <a:rPr lang="pl-PL" sz="4000" dirty="0" smtClean="0"/>
              <a:t>.</a:t>
            </a:r>
          </a:p>
          <a:p>
            <a:r>
              <a:rPr lang="pl-PL" sz="4000" dirty="0" smtClean="0"/>
              <a:t> </a:t>
            </a:r>
            <a:r>
              <a:rPr lang="pl-PL" sz="4000" dirty="0"/>
              <a:t>• Pracownik może – ale nie musi – z nich </a:t>
            </a:r>
            <a:r>
              <a:rPr lang="pl-PL" sz="4000" dirty="0" smtClean="0"/>
              <a:t>skorzystać                                     </a:t>
            </a:r>
            <a:r>
              <a:rPr lang="pl-PL" sz="4000" dirty="0"/>
              <a:t>i od jego woli zależy to, czy pracodawca będzie odprowadzał środki na prowadzony dla niego rachunek PPK.</a:t>
            </a:r>
          </a:p>
        </p:txBody>
      </p:sp>
    </p:spTree>
    <p:extLst>
      <p:ext uri="{BB962C8B-B14F-4D97-AF65-F5344CB8AC3E}">
        <p14:creationId xmlns:p14="http://schemas.microsoft.com/office/powerpoint/2010/main" val="2346053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561"/>
          </a:xfrm>
        </p:spPr>
        <p:txBody>
          <a:bodyPr/>
          <a:lstStyle/>
          <a:p>
            <a:r>
              <a:rPr lang="pl-PL" dirty="0" smtClean="0"/>
              <a:t>                      </a:t>
            </a:r>
            <a:r>
              <a:rPr lang="pl-PL" b="1" dirty="0" smtClean="0">
                <a:solidFill>
                  <a:srgbClr val="0070C0"/>
                </a:solidFill>
              </a:rPr>
              <a:t>Czym </a:t>
            </a:r>
            <a:r>
              <a:rPr lang="pl-PL" b="1" dirty="0">
                <a:solidFill>
                  <a:srgbClr val="0070C0"/>
                </a:solidFill>
              </a:rPr>
              <a:t>są PPK?</a:t>
            </a:r>
          </a:p>
        </p:txBody>
      </p:sp>
      <p:sp>
        <p:nvSpPr>
          <p:cNvPr id="3" name="Prostokąt 2"/>
          <p:cNvSpPr/>
          <p:nvPr/>
        </p:nvSpPr>
        <p:spPr>
          <a:xfrm>
            <a:off x="195943" y="1273629"/>
            <a:ext cx="1169125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dirty="0" smtClean="0"/>
              <a:t>Kontrolę </a:t>
            </a:r>
            <a:r>
              <a:rPr lang="pl-PL" sz="4000" dirty="0"/>
              <a:t>nad PPK sprawuje </a:t>
            </a:r>
            <a:r>
              <a:rPr lang="pl-PL" sz="4000" dirty="0" smtClean="0"/>
              <a:t>Komisja Nadzoru Finansowego</a:t>
            </a:r>
          </a:p>
          <a:p>
            <a:r>
              <a:rPr lang="pl-PL" sz="4000" b="1" dirty="0" smtClean="0"/>
              <a:t>Celem </a:t>
            </a:r>
            <a:r>
              <a:rPr lang="pl-PL" sz="4000" b="1" dirty="0"/>
              <a:t>PPK jest zapewnienie dodatkowych pieniędzy, </a:t>
            </a:r>
            <a:r>
              <a:rPr lang="pl-PL" sz="4000" b="1" dirty="0" smtClean="0"/>
              <a:t>                  z </a:t>
            </a:r>
            <a:r>
              <a:rPr lang="pl-PL" sz="4000" b="1" dirty="0"/>
              <a:t>których będzie można korzystać po 60. roku życia, </a:t>
            </a:r>
            <a:r>
              <a:rPr lang="pl-PL" sz="4000" b="1" dirty="0" smtClean="0"/>
              <a:t>                     a </a:t>
            </a:r>
            <a:r>
              <a:rPr lang="pl-PL" sz="4000" b="1" dirty="0"/>
              <a:t>w wyjątkowych sytuacjach </a:t>
            </a:r>
            <a:r>
              <a:rPr lang="pl-PL" sz="4000" b="1" dirty="0" smtClean="0"/>
              <a:t>wcześniej.                                  </a:t>
            </a:r>
            <a:r>
              <a:rPr lang="pl-PL" sz="4000" dirty="0" smtClean="0"/>
              <a:t>Środki </a:t>
            </a:r>
            <a:r>
              <a:rPr lang="pl-PL" sz="4000" dirty="0"/>
              <a:t>gromadzone na Twoim rachunku będą prywatne i będą podlegały dziedziczeniu</a:t>
            </a:r>
            <a:r>
              <a:rPr lang="pl-PL" sz="4000" dirty="0" smtClean="0"/>
              <a:t>.                                                                      </a:t>
            </a:r>
            <a:r>
              <a:rPr lang="pl-PL" sz="4000" dirty="0"/>
              <a:t>Będzie je też można w każdej chwili wycofać na zasadach określonych w ustawie.</a:t>
            </a:r>
          </a:p>
        </p:txBody>
      </p:sp>
    </p:spTree>
    <p:extLst>
      <p:ext uri="{BB962C8B-B14F-4D97-AF65-F5344CB8AC3E}">
        <p14:creationId xmlns:p14="http://schemas.microsoft.com/office/powerpoint/2010/main" val="58114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300" y="365125"/>
            <a:ext cx="11936186" cy="1325563"/>
          </a:xfrm>
        </p:spPr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O</a:t>
            </a:r>
            <a:r>
              <a:rPr lang="pl-PL" b="1" dirty="0" smtClean="0">
                <a:solidFill>
                  <a:srgbClr val="0070C0"/>
                </a:solidFill>
              </a:rPr>
              <a:t>soba </a:t>
            </a:r>
            <a:r>
              <a:rPr lang="pl-PL" b="1" dirty="0">
                <a:solidFill>
                  <a:srgbClr val="0070C0"/>
                </a:solidFill>
              </a:rPr>
              <a:t>będąca nadal w OFE może przystąpić do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457200" y="1690688"/>
            <a:ext cx="113320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/>
              <a:t>• </a:t>
            </a:r>
            <a:r>
              <a:rPr lang="pl-PL" sz="3600" dirty="0"/>
              <a:t>Ustawa o PPK nie jest reformą systemu emerytalnego i nie ma żadnego związku z OFE. </a:t>
            </a:r>
            <a:endParaRPr lang="pl-PL" sz="3600" dirty="0" smtClean="0"/>
          </a:p>
          <a:p>
            <a:r>
              <a:rPr lang="pl-PL" sz="3600" dirty="0" smtClean="0"/>
              <a:t>Pracownicze </a:t>
            </a:r>
            <a:r>
              <a:rPr lang="pl-PL" sz="3600" dirty="0"/>
              <a:t>Plany Kapitałowe można wpisać w całość dotychczasowego systemu jako kolejny prywatny III </a:t>
            </a:r>
            <a:r>
              <a:rPr lang="pl-PL" sz="3600" dirty="0" smtClean="0"/>
              <a:t>filarowy</a:t>
            </a:r>
          </a:p>
          <a:p>
            <a:r>
              <a:rPr lang="pl-PL" sz="3600" dirty="0" smtClean="0"/>
              <a:t> </a:t>
            </a:r>
            <a:r>
              <a:rPr lang="pl-PL" sz="3600" dirty="0"/>
              <a:t>produkt oszczędnościowy. Oszczędności zebrane na </a:t>
            </a:r>
            <a:endParaRPr lang="pl-PL" sz="3600" dirty="0" smtClean="0"/>
          </a:p>
          <a:p>
            <a:r>
              <a:rPr lang="pl-PL" sz="3600" dirty="0" smtClean="0"/>
              <a:t>indywidualnym </a:t>
            </a:r>
            <a:r>
              <a:rPr lang="pl-PL" sz="3600" dirty="0"/>
              <a:t>koncie pracownika są jego własnością, </a:t>
            </a:r>
            <a:endParaRPr lang="pl-PL" sz="3600" dirty="0" smtClean="0"/>
          </a:p>
          <a:p>
            <a:r>
              <a:rPr lang="pl-PL" sz="3600" dirty="0" smtClean="0"/>
              <a:t>mogą </a:t>
            </a:r>
            <a:r>
              <a:rPr lang="pl-PL" sz="3600" dirty="0"/>
              <a:t>być w każdej chwili wypłacone i podlegają dziedziczeniu.</a:t>
            </a:r>
          </a:p>
        </p:txBody>
      </p:sp>
    </p:spTree>
    <p:extLst>
      <p:ext uri="{BB962C8B-B14F-4D97-AF65-F5344CB8AC3E}">
        <p14:creationId xmlns:p14="http://schemas.microsoft.com/office/powerpoint/2010/main" val="198255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>
                <a:solidFill>
                  <a:srgbClr val="00B0F0"/>
                </a:solidFill>
              </a:rPr>
              <a:t>Konstrukcja prawna PPK Wysokość wpłat do PPK</a:t>
            </a:r>
            <a:r>
              <a:rPr lang="pl-PL" u="sng" dirty="0"/>
              <a:t> </a:t>
            </a:r>
            <a:br>
              <a:rPr lang="pl-PL" u="sng" dirty="0"/>
            </a:b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0" y="1273630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Wpłata podstawowa (obligatoryjna)pracownika 2%, pracodawcy 1,5%.</a:t>
            </a:r>
          </a:p>
          <a:p>
            <a:r>
              <a:rPr lang="pl-PL" sz="2800" dirty="0" smtClean="0"/>
              <a:t> </a:t>
            </a:r>
            <a:r>
              <a:rPr lang="pl-PL" sz="2800" dirty="0"/>
              <a:t>Wpłata dodatkowa dobrowolna </a:t>
            </a:r>
            <a:r>
              <a:rPr lang="pl-PL" sz="2800" dirty="0" smtClean="0"/>
              <a:t>opłacana </a:t>
            </a:r>
            <a:r>
              <a:rPr lang="pl-PL" sz="2800" dirty="0"/>
              <a:t>przez pracodawcę </a:t>
            </a:r>
            <a:r>
              <a:rPr lang="pl-PL" sz="2800" dirty="0" smtClean="0"/>
              <a:t>do 2,5</a:t>
            </a:r>
            <a:r>
              <a:rPr lang="pl-PL" sz="2800" dirty="0"/>
              <a:t>% </a:t>
            </a:r>
            <a:r>
              <a:rPr lang="pl-PL" sz="2800" dirty="0" smtClean="0"/>
              <a:t>wynagrodzenia.  </a:t>
            </a:r>
            <a:r>
              <a:rPr lang="pl-PL" sz="2800" dirty="0"/>
              <a:t>Do </a:t>
            </a:r>
            <a:r>
              <a:rPr lang="pl-PL" sz="2800" dirty="0" smtClean="0"/>
              <a:t>2% </a:t>
            </a:r>
            <a:r>
              <a:rPr lang="pl-PL" sz="2800" dirty="0"/>
              <a:t>wynagrodzenia </a:t>
            </a:r>
            <a:r>
              <a:rPr lang="pl-PL" sz="2800" dirty="0" smtClean="0"/>
              <a:t>opłacana </a:t>
            </a:r>
            <a:r>
              <a:rPr lang="pl-PL" sz="2800" dirty="0"/>
              <a:t>przez pracownika </a:t>
            </a:r>
            <a:r>
              <a:rPr lang="pl-PL" sz="2800" dirty="0" smtClean="0"/>
              <a:t>(możliwość </a:t>
            </a:r>
            <a:r>
              <a:rPr lang="pl-PL" sz="2800" dirty="0"/>
              <a:t>obniżenia do 0,5 % </a:t>
            </a:r>
            <a:r>
              <a:rPr lang="pl-PL" sz="2800" dirty="0" smtClean="0"/>
              <a:t>w </a:t>
            </a:r>
            <a:r>
              <a:rPr lang="pl-PL" sz="2800" dirty="0"/>
              <a:t>przypadku osiągania wynagrodzenia poniżej 120% minimalnego</a:t>
            </a:r>
            <a:r>
              <a:rPr lang="pl-PL" sz="2800" dirty="0" smtClean="0"/>
              <a:t>). </a:t>
            </a:r>
            <a:r>
              <a:rPr lang="pl-PL" sz="2800" u="sng" dirty="0"/>
              <a:t>Wysokość dopłat do </a:t>
            </a:r>
            <a:r>
              <a:rPr lang="pl-PL" sz="2800" u="sng" dirty="0" smtClean="0"/>
              <a:t>PPK:  </a:t>
            </a:r>
            <a:r>
              <a:rPr lang="pl-PL" sz="2800" dirty="0"/>
              <a:t>Wpłata powitalna Dopłata </a:t>
            </a:r>
            <a:r>
              <a:rPr lang="pl-PL" sz="2800" dirty="0" smtClean="0"/>
              <a:t>roczna </a:t>
            </a:r>
            <a:r>
              <a:rPr lang="pl-PL" sz="2800" dirty="0"/>
              <a:t>Finansowana ze środków publicznych 250 </a:t>
            </a:r>
            <a:r>
              <a:rPr lang="pl-PL" sz="2800" dirty="0" smtClean="0"/>
              <a:t>zł( </a:t>
            </a:r>
            <a:r>
              <a:rPr lang="pl-PL" sz="2800" dirty="0"/>
              <a:t>3 pełne </a:t>
            </a:r>
            <a:r>
              <a:rPr lang="pl-PL" sz="2800" dirty="0" smtClean="0"/>
              <a:t>miesiące będą </a:t>
            </a:r>
            <a:r>
              <a:rPr lang="pl-PL" sz="2800" dirty="0"/>
              <a:t>uczestnikami PPK i za co najmniej 3 </a:t>
            </a:r>
            <a:r>
              <a:rPr lang="pl-PL" sz="2800" dirty="0" smtClean="0"/>
              <a:t>miesiące dokonają </a:t>
            </a:r>
            <a:r>
              <a:rPr lang="pl-PL" sz="2800" dirty="0"/>
              <a:t>wpłat </a:t>
            </a:r>
            <a:r>
              <a:rPr lang="pl-PL" sz="2800" dirty="0" smtClean="0"/>
              <a:t>podstawowych). </a:t>
            </a:r>
            <a:r>
              <a:rPr lang="pl-PL" sz="2800" dirty="0"/>
              <a:t>240 zł po spełnieniu dodatkowych wymogów (3,5% </a:t>
            </a:r>
            <a:r>
              <a:rPr lang="pl-PL" sz="2800" dirty="0" smtClean="0"/>
              <a:t>6-krotności </a:t>
            </a:r>
            <a:r>
              <a:rPr lang="pl-PL" sz="2800" dirty="0"/>
              <a:t>minimalnego wynagrodzenia w roku, za który dopłata jest </a:t>
            </a:r>
            <a:r>
              <a:rPr lang="pl-PL" sz="2800" dirty="0" smtClean="0"/>
              <a:t>należna</a:t>
            </a:r>
            <a:r>
              <a:rPr lang="pl-PL" sz="2800" dirty="0"/>
              <a:t>/(osoby o </a:t>
            </a:r>
            <a:r>
              <a:rPr lang="pl-PL" sz="2800" dirty="0" smtClean="0"/>
              <a:t>niższych </a:t>
            </a:r>
            <a:r>
              <a:rPr lang="pl-PL" sz="2800" dirty="0"/>
              <a:t>dochodach), </a:t>
            </a:r>
            <a:r>
              <a:rPr lang="pl-PL" sz="2800" dirty="0" smtClean="0"/>
              <a:t>muszą zgromadzić </a:t>
            </a:r>
            <a:r>
              <a:rPr lang="pl-PL" sz="2800" dirty="0"/>
              <a:t>co najmniej 25% </a:t>
            </a:r>
            <a:r>
              <a:rPr lang="pl-PL" sz="2800" dirty="0" smtClean="0"/>
              <a:t>powyższej </a:t>
            </a:r>
            <a:r>
              <a:rPr lang="pl-PL" sz="2800" dirty="0"/>
              <a:t>kwoty. W 2020 roku to kwoty: </a:t>
            </a:r>
            <a:r>
              <a:rPr lang="pl-PL" sz="2800" dirty="0" smtClean="0"/>
              <a:t>546,00 </a:t>
            </a:r>
            <a:r>
              <a:rPr lang="pl-PL" sz="2800" dirty="0"/>
              <a:t>zł </a:t>
            </a:r>
            <a:r>
              <a:rPr lang="pl-PL" sz="2800" dirty="0" smtClean="0"/>
              <a:t>136,50 </a:t>
            </a:r>
            <a:r>
              <a:rPr lang="pl-PL" sz="2800" dirty="0"/>
              <a:t>zł</a:t>
            </a:r>
          </a:p>
        </p:txBody>
      </p:sp>
    </p:spTree>
    <p:extLst>
      <p:ext uri="{BB962C8B-B14F-4D97-AF65-F5344CB8AC3E}">
        <p14:creationId xmlns:p14="http://schemas.microsoft.com/office/powerpoint/2010/main" val="383811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546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Wybór instytucji finansowej, która utworzy rachunki PPK</a:t>
            </a:r>
          </a:p>
        </p:txBody>
      </p:sp>
      <p:sp>
        <p:nvSpPr>
          <p:cNvPr id="3" name="Prostokąt 2"/>
          <p:cNvSpPr/>
          <p:nvPr/>
        </p:nvSpPr>
        <p:spPr>
          <a:xfrm>
            <a:off x="293914" y="1225689"/>
            <a:ext cx="118980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/>
              <a:t>• </a:t>
            </a:r>
            <a:r>
              <a:rPr lang="pl-PL" sz="3600" dirty="0"/>
              <a:t>Pracodawca, w porozumieniu z zakładową organizacją związkową działającą u niego (a w razie jej braku z reprezentacją osób zatrudnionych wyłonioną w trybie </a:t>
            </a:r>
            <a:r>
              <a:rPr lang="pl-PL" sz="3600" dirty="0" smtClean="0"/>
              <a:t>u </a:t>
            </a:r>
            <a:r>
              <a:rPr lang="pl-PL" sz="3600" dirty="0"/>
              <a:t>niego przyjętym), wybierze instytucję finansową, która utworzy prywatne rachunki PPK dla pracowników</a:t>
            </a:r>
            <a:r>
              <a:rPr lang="pl-PL" sz="3600" dirty="0" smtClean="0"/>
              <a:t>.</a:t>
            </a:r>
          </a:p>
          <a:p>
            <a:r>
              <a:rPr lang="pl-PL" sz="3600" b="1" dirty="0" smtClean="0">
                <a:solidFill>
                  <a:srgbClr val="00B050"/>
                </a:solidFill>
              </a:rPr>
              <a:t>Umowa o zarzadzanie </a:t>
            </a:r>
            <a:r>
              <a:rPr lang="pl-PL" sz="3600" dirty="0"/>
              <a:t>będzie zawierała najważniejsze zasady dotyczące gromadzenia i zarządzania środkami na rachunkach PPK                                                        </a:t>
            </a:r>
            <a:r>
              <a:rPr lang="pl-PL" sz="3600" dirty="0" smtClean="0"/>
              <a:t>                                                                 • </a:t>
            </a:r>
            <a:r>
              <a:rPr lang="pl-PL" sz="3200" dirty="0"/>
              <a:t>Rachunki będą zasilane wpłatami pracownika </a:t>
            </a:r>
            <a:r>
              <a:rPr lang="pl-PL" sz="3200" dirty="0" smtClean="0"/>
              <a:t>i </a:t>
            </a:r>
            <a:r>
              <a:rPr lang="pl-PL" sz="3200" dirty="0"/>
              <a:t>pracodawcy oraz wpłatą powitalną i dopłatami rocznymi od państwa</a:t>
            </a:r>
            <a:r>
              <a:rPr lang="pl-PL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3275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01385" y="228600"/>
            <a:ext cx="1211035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dirty="0">
                <a:solidFill>
                  <a:srgbClr val="00B050"/>
                </a:solidFill>
              </a:rPr>
              <a:t>Umowa o prowadzenie PPK </a:t>
            </a:r>
            <a:r>
              <a:rPr lang="pl-PL" sz="4000" dirty="0"/>
              <a:t>– </a:t>
            </a:r>
            <a:r>
              <a:rPr lang="pl-PL" sz="3600" dirty="0"/>
              <a:t>umowa, którą Pracodawca zawiera w imieniu i na rzecz Pracowników z instytucją finansową, z którą wcześniej podpisał umowę </a:t>
            </a:r>
            <a:r>
              <a:rPr lang="pl-PL" sz="3600" dirty="0" smtClean="0"/>
              <a:t>                                     o </a:t>
            </a:r>
            <a:r>
              <a:rPr lang="pl-PL" sz="3600" dirty="0"/>
              <a:t>zarządzanie. Pracownicy, po podpisaniu w ich imieniu tej umowy, stają się uczestnikami PPK. Umowa o prowadzenie będzie określała m.in. szczegółowe warunki gromadzenia środków i zarządzania nimi, zostanie w niej określony sposób, </a:t>
            </a:r>
            <a:r>
              <a:rPr lang="pl-PL" sz="3600" dirty="0" smtClean="0"/>
              <a:t>                    w </a:t>
            </a:r>
            <a:r>
              <a:rPr lang="pl-PL" sz="3600" dirty="0"/>
              <a:t>jaki uczestnik PPK będzie mógł deklarować wpłaty dodatkowe czy składać dyspozycje dotyczące gromadzonych środków.</a:t>
            </a:r>
          </a:p>
        </p:txBody>
      </p:sp>
    </p:spTree>
    <p:extLst>
      <p:ext uri="{BB962C8B-B14F-4D97-AF65-F5344CB8AC3E}">
        <p14:creationId xmlns:p14="http://schemas.microsoft.com/office/powerpoint/2010/main" val="11157891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2155</Words>
  <Application>Microsoft Office PowerPoint</Application>
  <PresentationFormat>Niestandardowy</PresentationFormat>
  <Paragraphs>119</Paragraphs>
  <Slides>30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2" baseType="lpstr">
      <vt:lpstr>Motyw pakietu Office</vt:lpstr>
      <vt:lpstr>Dokument</vt:lpstr>
      <vt:lpstr>                    Pracownicze Plany Kapitałowe-                                     Podstawa prawna</vt:lpstr>
      <vt:lpstr>                    Idea i założenia PPK</vt:lpstr>
      <vt:lpstr>                     Idea i założenia PPK  </vt:lpstr>
      <vt:lpstr>             PPK- reforma emerytalna?</vt:lpstr>
      <vt:lpstr>                      Czym są PPK?</vt:lpstr>
      <vt:lpstr>Osoba będąca nadal w OFE może przystąpić do PPK</vt:lpstr>
      <vt:lpstr>Konstrukcja prawna PPK Wysokość wpłat do PPK  </vt:lpstr>
      <vt:lpstr>Wybór instytucji finansowej, która utworzy rachunki PPK</vt:lpstr>
      <vt:lpstr>Prezentacja programu PowerPoint</vt:lpstr>
      <vt:lpstr>Wybór instytucji finansowej, która utworzy rachunki PPK</vt:lpstr>
      <vt:lpstr>Ryzyko inwestycyjne</vt:lpstr>
      <vt:lpstr>  Najważniejsze pojęcia związane z programem PPK</vt:lpstr>
      <vt:lpstr>Pracownik, zatrudniony, osoba zatrudniona                          w rozumieniu ustawy o PPK</vt:lpstr>
      <vt:lpstr>Zawarcie umowy o prowadzenie PPK w imieniu osoby zatrudnionej, nieobecnej w pracy w dniu zawarcia tej umowy  Przyczyna nieobecności Obowiązek zawarcia</vt:lpstr>
      <vt:lpstr>Zawarcie umowy o prowadzenie PPK w imieniu osoby zatrudnionej, nieobecnej w pracy w dniu zawarcia tej umowy Przyczyna nieobecności Obowiązek zawarcia</vt:lpstr>
      <vt:lpstr>Struktura składek</vt:lpstr>
      <vt:lpstr>Prezentacja programu PowerPoint</vt:lpstr>
      <vt:lpstr>Dwa rodzaje umów w PPK</vt:lpstr>
      <vt:lpstr>Dane uczestnika PPK Dane uczestnika przetwarzane w PPK:</vt:lpstr>
      <vt:lpstr>ZASADY KORZYSTANIA Z OSZCZĘDNOŚCI</vt:lpstr>
      <vt:lpstr>Najważniejsze pojęcia związane z programem PPK</vt:lpstr>
      <vt:lpstr>Najważniejsze pojęcia związane z programem PPK</vt:lpstr>
      <vt:lpstr>Nieobecności w pracy w związku z chorobą                    a wpłaty do PPK</vt:lpstr>
      <vt:lpstr>Koszty pracownika uczestnictwa w programie PPK</vt:lpstr>
      <vt:lpstr>Obowiązki informacyjne względem   uczestnika PPK linki\obowiązki informacyjne.pptx</vt:lpstr>
      <vt:lpstr>FORMALNOŚCI PRACODAWCY</vt:lpstr>
      <vt:lpstr>FORMALNOŚCI PRACODAWCY</vt:lpstr>
      <vt:lpstr>Obowiązki informacyjne względem   instytucji finansowej</vt:lpstr>
      <vt:lpstr>Najważniejsze pojęcia związane z programem PPK</vt:lpstr>
      <vt:lpstr>więcej informacji na temat PPK znajdziesz tutaj: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Obowiązki informacyjne względem   uczestnika PPK</dc:title>
  <dc:creator>Centrum Bezpieczeństwa Inspektor</dc:creator>
  <cp:lastModifiedBy>JH</cp:lastModifiedBy>
  <cp:revision>24</cp:revision>
  <dcterms:created xsi:type="dcterms:W3CDTF">2020-01-30T09:26:07Z</dcterms:created>
  <dcterms:modified xsi:type="dcterms:W3CDTF">2020-11-13T13:11:41Z</dcterms:modified>
</cp:coreProperties>
</file>